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4"/>
  </p:sldMasterIdLst>
  <p:notesMasterIdLst>
    <p:notesMasterId r:id="rId26"/>
  </p:notesMasterIdLst>
  <p:handoutMasterIdLst>
    <p:handoutMasterId r:id="rId27"/>
  </p:handoutMasterIdLst>
  <p:sldIdLst>
    <p:sldId id="553" r:id="rId5"/>
    <p:sldId id="538" r:id="rId6"/>
    <p:sldId id="517" r:id="rId7"/>
    <p:sldId id="554" r:id="rId8"/>
    <p:sldId id="516" r:id="rId9"/>
    <p:sldId id="548" r:id="rId10"/>
    <p:sldId id="556" r:id="rId11"/>
    <p:sldId id="560" r:id="rId12"/>
    <p:sldId id="389" r:id="rId13"/>
    <p:sldId id="561" r:id="rId14"/>
    <p:sldId id="562" r:id="rId15"/>
    <p:sldId id="559" r:id="rId16"/>
    <p:sldId id="555" r:id="rId17"/>
    <p:sldId id="557" r:id="rId18"/>
    <p:sldId id="347" r:id="rId19"/>
    <p:sldId id="365" r:id="rId20"/>
    <p:sldId id="558" r:id="rId21"/>
    <p:sldId id="550" r:id="rId22"/>
    <p:sldId id="551" r:id="rId23"/>
    <p:sldId id="552" r:id="rId24"/>
    <p:sldId id="563" r:id="rId25"/>
  </p:sldIdLst>
  <p:sldSz cx="9144000" cy="6858000" type="screen4x3"/>
  <p:notesSz cx="6797675" cy="9928225"/>
  <p:custDataLst>
    <p:tags r:id="rId28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1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E0FF"/>
    <a:srgbClr val="FFFF00"/>
    <a:srgbClr val="717171"/>
    <a:srgbClr val="646464"/>
    <a:srgbClr val="9B9B9B"/>
    <a:srgbClr val="EE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86394" autoAdjust="0"/>
  </p:normalViewPr>
  <p:slideViewPr>
    <p:cSldViewPr snapToGrid="0" showGuides="1">
      <p:cViewPr varScale="1">
        <p:scale>
          <a:sx n="98" d="100"/>
          <a:sy n="98" d="100"/>
        </p:scale>
        <p:origin x="2010" y="90"/>
      </p:cViewPr>
      <p:guideLst>
        <p:guide orient="horz" pos="2160"/>
        <p:guide pos="2880"/>
        <p:guide pos="1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78" d="100"/>
          <a:sy n="178" d="100"/>
        </p:scale>
        <p:origin x="-5776" y="-10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-Sophie Debergh" userId="10d847d6-1052-4acf-9fb2-c184444478c7" providerId="ADAL" clId="{11C2664F-75F3-44DD-AFA3-B1FDB719F7C6}"/>
    <pc:docChg chg="addSld delSld modSld">
      <pc:chgData name="Ann-Sophie Debergh" userId="10d847d6-1052-4acf-9fb2-c184444478c7" providerId="ADAL" clId="{11C2664F-75F3-44DD-AFA3-B1FDB719F7C6}" dt="2019-09-24T14:42:42.868" v="38" actId="1076"/>
      <pc:docMkLst>
        <pc:docMk/>
      </pc:docMkLst>
    </pc:docChg>
  </pc:docChgLst>
  <pc:docChgLst>
    <pc:chgData name="Ann-Sophie Debergh" userId="10d847d6-1052-4acf-9fb2-c184444478c7" providerId="ADAL" clId="{4F2BF684-6218-44C8-ADD0-AF818B9626BE}"/>
    <pc:docChg chg="delSld">
      <pc:chgData name="Ann-Sophie Debergh" userId="10d847d6-1052-4acf-9fb2-c184444478c7" providerId="ADAL" clId="{4F2BF684-6218-44C8-ADD0-AF818B9626BE}" dt="2019-10-01T08:00:03.235" v="0" actId="2696"/>
      <pc:docMkLst>
        <pc:docMk/>
      </pc:docMkLst>
      <pc:sldChg chg="del">
        <pc:chgData name="Ann-Sophie Debergh" userId="10d847d6-1052-4acf-9fb2-c184444478c7" providerId="ADAL" clId="{4F2BF684-6218-44C8-ADD0-AF818B9626BE}" dt="2019-10-01T08:00:03.235" v="0" actId="2696"/>
        <pc:sldMkLst>
          <pc:docMk/>
          <pc:sldMk cId="4158131796" sldId="56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412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1-10-2019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60" cy="49641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60" cy="496412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135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135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1/10/2019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8"/>
          </a:xfrm>
          <a:prstGeom prst="rect">
            <a:avLst/>
          </a:prstGeom>
        </p:spPr>
        <p:txBody>
          <a:bodyPr vert="horz" lIns="91275" tIns="45638" rIns="91275" bIns="45638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60" cy="498134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60" cy="498134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0536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associations</a:t>
            </a:r>
            <a:r>
              <a:rPr lang="nl-BE" dirty="0"/>
              <a:t> in ‘Het Zeen’ </a:t>
            </a:r>
            <a:r>
              <a:rPr lang="nl-BE" dirty="0" err="1"/>
              <a:t>agreements</a:t>
            </a:r>
            <a:r>
              <a:rPr lang="nl-BE" dirty="0"/>
              <a:t> </a:t>
            </a:r>
            <a:r>
              <a:rPr lang="nl-BE" dirty="0" err="1"/>
              <a:t>were</a:t>
            </a:r>
            <a:r>
              <a:rPr lang="nl-BE" dirty="0"/>
              <a:t> made </a:t>
            </a:r>
            <a:r>
              <a:rPr lang="nl-BE" dirty="0" err="1"/>
              <a:t>about</a:t>
            </a:r>
            <a:r>
              <a:rPr lang="nl-BE" dirty="0"/>
              <a:t> passing </a:t>
            </a:r>
            <a:r>
              <a:rPr lang="nl-BE" dirty="0" err="1"/>
              <a:t>through</a:t>
            </a:r>
            <a:r>
              <a:rPr lang="nl-BE" dirty="0"/>
              <a:t>, common </a:t>
            </a:r>
            <a:r>
              <a:rPr lang="nl-BE" dirty="0" err="1"/>
              <a:t>use</a:t>
            </a:r>
            <a:r>
              <a:rPr lang="nl-BE" dirty="0"/>
              <a:t>, etc.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7407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But we </a:t>
            </a:r>
            <a:r>
              <a:rPr lang="nl-BE" dirty="0" err="1"/>
              <a:t>knew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, </a:t>
            </a:r>
            <a:r>
              <a:rPr lang="nl-BE" dirty="0" err="1"/>
              <a:t>if</a:t>
            </a:r>
            <a:r>
              <a:rPr lang="nl-BE" dirty="0"/>
              <a:t> we </a:t>
            </a:r>
            <a:r>
              <a:rPr lang="nl-BE" dirty="0" err="1"/>
              <a:t>wanted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go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original</a:t>
            </a:r>
            <a:r>
              <a:rPr lang="nl-BE" dirty="0"/>
              <a:t> view (</a:t>
            </a:r>
            <a:r>
              <a:rPr lang="nl-BE" dirty="0" err="1"/>
              <a:t>above</a:t>
            </a:r>
            <a:r>
              <a:rPr lang="nl-BE" dirty="0"/>
              <a:t>)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new park (below)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0787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Or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this</a:t>
            </a:r>
            <a:r>
              <a:rPr lang="nl-BE" dirty="0"/>
              <a:t> view of </a:t>
            </a:r>
            <a:r>
              <a:rPr lang="nl-BE" dirty="0" err="1"/>
              <a:t>an</a:t>
            </a:r>
            <a:r>
              <a:rPr lang="nl-BE" dirty="0"/>
              <a:t> oversized </a:t>
            </a:r>
            <a:r>
              <a:rPr lang="nl-BE" dirty="0" err="1"/>
              <a:t>road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park view below, we </a:t>
            </a:r>
            <a:r>
              <a:rPr lang="nl-BE" dirty="0" err="1"/>
              <a:t>would</a:t>
            </a:r>
            <a:r>
              <a:rPr lang="nl-BE" dirty="0"/>
              <a:t> have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create</a:t>
            </a:r>
            <a:r>
              <a:rPr lang="nl-BE" dirty="0"/>
              <a:t> a </a:t>
            </a:r>
            <a:r>
              <a:rPr lang="nl-BE" dirty="0" err="1"/>
              <a:t>diaologue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inhabitants</a:t>
            </a:r>
            <a:r>
              <a:rPr lang="nl-BE" dirty="0"/>
              <a:t>. </a:t>
            </a:r>
            <a:r>
              <a:rPr lang="nl-BE" dirty="0" err="1"/>
              <a:t>Because</a:t>
            </a:r>
            <a:r>
              <a:rPr lang="nl-BE" dirty="0"/>
              <a:t> we </a:t>
            </a:r>
            <a:r>
              <a:rPr lang="nl-BE" dirty="0" err="1"/>
              <a:t>wanted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have at </a:t>
            </a:r>
            <a:r>
              <a:rPr lang="nl-BE" dirty="0" err="1"/>
              <a:t>least</a:t>
            </a:r>
            <a:r>
              <a:rPr lang="nl-BE" dirty="0"/>
              <a:t> </a:t>
            </a:r>
            <a:r>
              <a:rPr lang="nl-BE" dirty="0" err="1"/>
              <a:t>some</a:t>
            </a:r>
            <a:r>
              <a:rPr lang="nl-BE" dirty="0"/>
              <a:t> form of </a:t>
            </a:r>
            <a:r>
              <a:rPr lang="nl-BE" dirty="0" err="1"/>
              <a:t>conscent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</a:t>
            </a:r>
            <a:r>
              <a:rPr lang="nl-BE" dirty="0" err="1"/>
              <a:t>all</a:t>
            </a:r>
            <a:r>
              <a:rPr lang="nl-BE" dirty="0"/>
              <a:t> </a:t>
            </a:r>
            <a:r>
              <a:rPr lang="nl-BE" dirty="0" err="1"/>
              <a:t>measures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9851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One more </a:t>
            </a:r>
            <a:r>
              <a:rPr lang="nl-BE" dirty="0" err="1"/>
              <a:t>reason</a:t>
            </a:r>
            <a:r>
              <a:rPr lang="nl-BE" dirty="0"/>
              <a:t>: we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knew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we had </a:t>
            </a:r>
            <a:r>
              <a:rPr lang="nl-BE" dirty="0" err="1"/>
              <a:t>to</a:t>
            </a:r>
            <a:r>
              <a:rPr lang="nl-BE" dirty="0"/>
              <a:t> go </a:t>
            </a:r>
            <a:r>
              <a:rPr lang="nl-BE" dirty="0" err="1"/>
              <a:t>through</a:t>
            </a:r>
            <a:r>
              <a:rPr lang="nl-BE" dirty="0"/>
              <a:t> a </a:t>
            </a:r>
            <a:r>
              <a:rPr lang="nl-BE" dirty="0" err="1"/>
              <a:t>period</a:t>
            </a:r>
            <a:r>
              <a:rPr lang="nl-BE" dirty="0"/>
              <a:t> of </a:t>
            </a:r>
            <a:r>
              <a:rPr lang="nl-BE" dirty="0" err="1"/>
              <a:t>works</a:t>
            </a:r>
            <a:r>
              <a:rPr lang="nl-BE" dirty="0"/>
              <a:t>.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always</a:t>
            </a:r>
            <a:r>
              <a:rPr lang="nl-BE" dirty="0"/>
              <a:t> </a:t>
            </a:r>
            <a:r>
              <a:rPr lang="nl-BE" dirty="0" err="1"/>
              <a:t>enhances</a:t>
            </a:r>
            <a:r>
              <a:rPr lang="nl-BE" dirty="0"/>
              <a:t> </a:t>
            </a:r>
            <a:r>
              <a:rPr lang="nl-BE" dirty="0" err="1"/>
              <a:t>some</a:t>
            </a:r>
            <a:r>
              <a:rPr lang="nl-BE" dirty="0"/>
              <a:t> extra </a:t>
            </a:r>
            <a:r>
              <a:rPr lang="nl-BE" dirty="0" err="1"/>
              <a:t>problems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local</a:t>
            </a:r>
            <a:r>
              <a:rPr lang="nl-BE" dirty="0"/>
              <a:t> </a:t>
            </a:r>
            <a:r>
              <a:rPr lang="nl-BE" dirty="0" err="1"/>
              <a:t>population</a:t>
            </a:r>
            <a:r>
              <a:rPr lang="nl-BE" dirty="0"/>
              <a:t>.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mostly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is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very</a:t>
            </a:r>
            <a:r>
              <a:rPr lang="nl-BE" dirty="0"/>
              <a:t> </a:t>
            </a:r>
            <a:r>
              <a:rPr lang="nl-BE" dirty="0" err="1"/>
              <a:t>much</a:t>
            </a:r>
            <a:r>
              <a:rPr lang="nl-BE" dirty="0"/>
              <a:t> </a:t>
            </a:r>
            <a:r>
              <a:rPr lang="nl-BE" dirty="0" err="1"/>
              <a:t>fun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those</a:t>
            </a:r>
            <a:r>
              <a:rPr lang="nl-BE" dirty="0"/>
              <a:t> living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neighbourhood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7583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Therefore</a:t>
            </a:r>
            <a:r>
              <a:rPr lang="nl-BE" dirty="0"/>
              <a:t> we </a:t>
            </a:r>
            <a:r>
              <a:rPr lang="nl-BE" dirty="0" err="1"/>
              <a:t>organised</a:t>
            </a:r>
            <a:r>
              <a:rPr lang="nl-BE" dirty="0"/>
              <a:t>, </a:t>
            </a:r>
            <a:r>
              <a:rPr lang="nl-BE" dirty="0" err="1"/>
              <a:t>together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Flemish</a:t>
            </a:r>
            <a:r>
              <a:rPr lang="nl-BE" dirty="0"/>
              <a:t> Land Agency, </a:t>
            </a:r>
            <a:r>
              <a:rPr lang="nl-BE" dirty="0" err="1"/>
              <a:t>three</a:t>
            </a:r>
            <a:r>
              <a:rPr lang="nl-BE" dirty="0"/>
              <a:t> </a:t>
            </a:r>
            <a:r>
              <a:rPr lang="nl-BE" dirty="0" err="1"/>
              <a:t>moments</a:t>
            </a:r>
            <a:r>
              <a:rPr lang="nl-BE" dirty="0"/>
              <a:t> of intense </a:t>
            </a:r>
            <a:r>
              <a:rPr lang="nl-BE" dirty="0" err="1"/>
              <a:t>interaction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inhabitants</a:t>
            </a:r>
            <a:r>
              <a:rPr lang="nl-BE" dirty="0"/>
              <a:t>. The first </a:t>
            </a:r>
            <a:r>
              <a:rPr lang="nl-BE" dirty="0" err="1"/>
              <a:t>one</a:t>
            </a:r>
            <a:r>
              <a:rPr lang="nl-BE" dirty="0"/>
              <a:t> was </a:t>
            </a:r>
            <a:r>
              <a:rPr lang="nl-BE" dirty="0" err="1"/>
              <a:t>the</a:t>
            </a:r>
            <a:r>
              <a:rPr lang="nl-BE" dirty="0"/>
              <a:t> most </a:t>
            </a:r>
            <a:r>
              <a:rPr lang="nl-BE" dirty="0" err="1"/>
              <a:t>decisive</a:t>
            </a:r>
            <a:r>
              <a:rPr lang="nl-BE" dirty="0"/>
              <a:t> </a:t>
            </a:r>
            <a:r>
              <a:rPr lang="nl-BE" dirty="0" err="1"/>
              <a:t>one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7039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 lot of concerns </a:t>
            </a:r>
            <a:r>
              <a:rPr lang="nl-BE" dirty="0" err="1"/>
              <a:t>were</a:t>
            </a:r>
            <a:r>
              <a:rPr lang="nl-BE" dirty="0"/>
              <a:t> </a:t>
            </a:r>
            <a:r>
              <a:rPr lang="nl-BE" dirty="0" err="1"/>
              <a:t>discussed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first evening. Safety,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instance</a:t>
            </a:r>
            <a:r>
              <a:rPr lang="nl-BE" dirty="0"/>
              <a:t>, or parking </a:t>
            </a:r>
            <a:r>
              <a:rPr lang="nl-BE" dirty="0" err="1"/>
              <a:t>possibilities</a:t>
            </a:r>
            <a:r>
              <a:rPr lang="nl-BE" dirty="0"/>
              <a:t>, or water management. </a:t>
            </a:r>
            <a:r>
              <a:rPr lang="nl-BE" dirty="0" err="1"/>
              <a:t>All</a:t>
            </a:r>
            <a:r>
              <a:rPr lang="nl-BE" dirty="0"/>
              <a:t> concerns </a:t>
            </a:r>
            <a:r>
              <a:rPr lang="nl-BE" dirty="0" err="1"/>
              <a:t>were</a:t>
            </a:r>
            <a:r>
              <a:rPr lang="nl-BE" dirty="0"/>
              <a:t> </a:t>
            </a:r>
            <a:r>
              <a:rPr lang="nl-BE" dirty="0" err="1"/>
              <a:t>translated</a:t>
            </a:r>
            <a:r>
              <a:rPr lang="nl-BE" dirty="0"/>
              <a:t> </a:t>
            </a:r>
            <a:r>
              <a:rPr lang="nl-BE" dirty="0" err="1"/>
              <a:t>into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planning. But </a:t>
            </a:r>
            <a:r>
              <a:rPr lang="nl-BE" dirty="0" err="1"/>
              <a:t>that</a:t>
            </a:r>
            <a:r>
              <a:rPr lang="nl-BE" dirty="0"/>
              <a:t> evening, </a:t>
            </a:r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inhabitants</a:t>
            </a:r>
            <a:r>
              <a:rPr lang="nl-BE" dirty="0"/>
              <a:t> </a:t>
            </a:r>
            <a:r>
              <a:rPr lang="nl-BE" dirty="0" err="1"/>
              <a:t>also</a:t>
            </a:r>
            <a:r>
              <a:rPr lang="nl-BE" dirty="0"/>
              <a:t> had </a:t>
            </a:r>
            <a:r>
              <a:rPr lang="nl-BE" dirty="0" err="1"/>
              <a:t>the</a:t>
            </a:r>
            <a:r>
              <a:rPr lang="nl-BE" dirty="0"/>
              <a:t> opportunity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decide</a:t>
            </a:r>
            <a:r>
              <a:rPr lang="nl-BE" dirty="0"/>
              <a:t> </a:t>
            </a:r>
            <a:r>
              <a:rPr lang="nl-BE" dirty="0" err="1"/>
              <a:t>whether</a:t>
            </a:r>
            <a:r>
              <a:rPr lang="nl-BE" dirty="0"/>
              <a:t> a </a:t>
            </a:r>
            <a:r>
              <a:rPr lang="nl-BE" dirty="0" err="1"/>
              <a:t>street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cut </a:t>
            </a:r>
            <a:r>
              <a:rPr lang="nl-BE" dirty="0" err="1"/>
              <a:t>the</a:t>
            </a:r>
            <a:r>
              <a:rPr lang="nl-BE" dirty="0"/>
              <a:t> park in </a:t>
            </a:r>
            <a:r>
              <a:rPr lang="nl-BE" dirty="0" err="1"/>
              <a:t>two</a:t>
            </a:r>
            <a:r>
              <a:rPr lang="nl-BE" dirty="0"/>
              <a:t>, </a:t>
            </a:r>
            <a:r>
              <a:rPr lang="nl-BE" dirty="0" err="1"/>
              <a:t>would</a:t>
            </a:r>
            <a:r>
              <a:rPr lang="nl-BE" dirty="0"/>
              <a:t> have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disappear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6368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All</a:t>
            </a:r>
            <a:r>
              <a:rPr lang="nl-BE" dirty="0"/>
              <a:t> evening long </a:t>
            </a:r>
            <a:r>
              <a:rPr lang="nl-BE" dirty="0" err="1"/>
              <a:t>people</a:t>
            </a:r>
            <a:r>
              <a:rPr lang="nl-BE" dirty="0"/>
              <a:t> </a:t>
            </a:r>
            <a:r>
              <a:rPr lang="nl-BE" dirty="0" err="1"/>
              <a:t>received</a:t>
            </a:r>
            <a:r>
              <a:rPr lang="nl-BE" dirty="0"/>
              <a:t> information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could</a:t>
            </a:r>
            <a:r>
              <a:rPr lang="nl-BE" dirty="0"/>
              <a:t> </a:t>
            </a:r>
            <a:r>
              <a:rPr lang="nl-BE" dirty="0" err="1"/>
              <a:t>discuss</a:t>
            </a:r>
            <a:r>
              <a:rPr lang="nl-BE" dirty="0"/>
              <a:t> </a:t>
            </a:r>
            <a:r>
              <a:rPr lang="nl-BE" dirty="0" err="1"/>
              <a:t>about</a:t>
            </a:r>
            <a:r>
              <a:rPr lang="nl-BE" dirty="0"/>
              <a:t> </a:t>
            </a:r>
            <a:r>
              <a:rPr lang="nl-BE" dirty="0" err="1"/>
              <a:t>opportunities</a:t>
            </a:r>
            <a:r>
              <a:rPr lang="nl-BE" dirty="0"/>
              <a:t>, </a:t>
            </a:r>
            <a:r>
              <a:rPr lang="nl-BE" dirty="0" err="1"/>
              <a:t>problems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possible</a:t>
            </a:r>
            <a:r>
              <a:rPr lang="nl-BE" dirty="0"/>
              <a:t> </a:t>
            </a:r>
            <a:r>
              <a:rPr lang="nl-BE" dirty="0" err="1"/>
              <a:t>alternative</a:t>
            </a:r>
            <a:r>
              <a:rPr lang="nl-BE" dirty="0"/>
              <a:t> </a:t>
            </a:r>
            <a:r>
              <a:rPr lang="nl-BE" dirty="0" err="1"/>
              <a:t>solutions</a:t>
            </a:r>
            <a:r>
              <a:rPr lang="nl-BE" dirty="0"/>
              <a:t>. </a:t>
            </a:r>
            <a:r>
              <a:rPr lang="nl-BE" dirty="0" err="1"/>
              <a:t>After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break we </a:t>
            </a:r>
            <a:r>
              <a:rPr lang="nl-BE" dirty="0" err="1"/>
              <a:t>organised</a:t>
            </a:r>
            <a:r>
              <a:rPr lang="nl-BE" dirty="0"/>
              <a:t> a workshop </a:t>
            </a:r>
            <a:r>
              <a:rPr lang="nl-BE" dirty="0" err="1"/>
              <a:t>about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road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cut </a:t>
            </a:r>
            <a:r>
              <a:rPr lang="nl-BE" dirty="0" err="1"/>
              <a:t>the</a:t>
            </a:r>
            <a:r>
              <a:rPr lang="nl-BE" dirty="0"/>
              <a:t> park in </a:t>
            </a:r>
            <a:r>
              <a:rPr lang="nl-BE" dirty="0" err="1"/>
              <a:t>two</a:t>
            </a:r>
            <a:r>
              <a:rPr lang="nl-BE" dirty="0"/>
              <a:t>. In </a:t>
            </a:r>
            <a:r>
              <a:rPr lang="nl-BE" dirty="0" err="1"/>
              <a:t>eight</a:t>
            </a:r>
            <a:r>
              <a:rPr lang="nl-BE" dirty="0"/>
              <a:t> </a:t>
            </a:r>
            <a:r>
              <a:rPr lang="nl-BE" dirty="0" err="1"/>
              <a:t>groups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inhabitants</a:t>
            </a:r>
            <a:r>
              <a:rPr lang="nl-BE" dirty="0"/>
              <a:t> </a:t>
            </a:r>
            <a:r>
              <a:rPr lang="nl-BE" dirty="0" err="1"/>
              <a:t>discussed</a:t>
            </a:r>
            <a:r>
              <a:rPr lang="nl-BE" dirty="0"/>
              <a:t> </a:t>
            </a:r>
            <a:r>
              <a:rPr lang="nl-BE" dirty="0" err="1"/>
              <a:t>three</a:t>
            </a:r>
            <a:r>
              <a:rPr lang="nl-BE" dirty="0"/>
              <a:t> </a:t>
            </a:r>
            <a:r>
              <a:rPr lang="nl-BE" dirty="0" err="1"/>
              <a:t>possible</a:t>
            </a:r>
            <a:r>
              <a:rPr lang="nl-BE" dirty="0"/>
              <a:t> </a:t>
            </a:r>
            <a:r>
              <a:rPr lang="nl-BE" dirty="0" err="1"/>
              <a:t>alternatives</a:t>
            </a:r>
            <a:r>
              <a:rPr lang="nl-BE" dirty="0"/>
              <a:t>. The first option was </a:t>
            </a:r>
            <a:r>
              <a:rPr lang="nl-BE" dirty="0" err="1"/>
              <a:t>to</a:t>
            </a:r>
            <a:r>
              <a:rPr lang="nl-BE" dirty="0"/>
              <a:t> keep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road</a:t>
            </a:r>
            <a:r>
              <a:rPr lang="nl-BE" dirty="0"/>
              <a:t> as </a:t>
            </a:r>
            <a:r>
              <a:rPr lang="nl-BE" dirty="0" err="1"/>
              <a:t>it</a:t>
            </a:r>
            <a:r>
              <a:rPr lang="nl-BE" dirty="0"/>
              <a:t> was.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would</a:t>
            </a:r>
            <a:r>
              <a:rPr lang="nl-BE" dirty="0"/>
              <a:t>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mean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car</a:t>
            </a:r>
            <a:r>
              <a:rPr lang="nl-BE" dirty="0"/>
              <a:t> traffic </a:t>
            </a:r>
            <a:r>
              <a:rPr lang="nl-BE" dirty="0" err="1"/>
              <a:t>through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park </a:t>
            </a:r>
            <a:r>
              <a:rPr lang="nl-BE" dirty="0" err="1"/>
              <a:t>would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maintained</a:t>
            </a:r>
            <a:r>
              <a:rPr lang="nl-BE" dirty="0"/>
              <a:t>. In </a:t>
            </a:r>
            <a:r>
              <a:rPr lang="nl-BE" dirty="0" err="1"/>
              <a:t>the</a:t>
            </a:r>
            <a:r>
              <a:rPr lang="nl-BE" dirty="0"/>
              <a:t> second option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road</a:t>
            </a:r>
            <a:r>
              <a:rPr lang="nl-BE" dirty="0"/>
              <a:t> </a:t>
            </a:r>
            <a:r>
              <a:rPr lang="nl-BE" dirty="0" err="1"/>
              <a:t>would</a:t>
            </a:r>
            <a:r>
              <a:rPr lang="nl-BE" dirty="0"/>
              <a:t> </a:t>
            </a:r>
            <a:r>
              <a:rPr lang="nl-BE" dirty="0" err="1"/>
              <a:t>disappear</a:t>
            </a:r>
            <a:r>
              <a:rPr lang="nl-BE" dirty="0"/>
              <a:t> </a:t>
            </a:r>
            <a:r>
              <a:rPr lang="nl-BE" dirty="0" err="1"/>
              <a:t>completely</a:t>
            </a:r>
            <a:r>
              <a:rPr lang="nl-BE" dirty="0"/>
              <a:t>. </a:t>
            </a:r>
            <a:r>
              <a:rPr lang="nl-BE" dirty="0" err="1"/>
              <a:t>There</a:t>
            </a:r>
            <a:r>
              <a:rPr lang="nl-BE" dirty="0"/>
              <a:t> </a:t>
            </a:r>
            <a:r>
              <a:rPr lang="nl-BE" dirty="0" err="1"/>
              <a:t>would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a </a:t>
            </a:r>
            <a:r>
              <a:rPr lang="nl-BE" dirty="0" err="1"/>
              <a:t>possibility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bikers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pedestrians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go </a:t>
            </a:r>
            <a:r>
              <a:rPr lang="nl-BE" dirty="0" err="1"/>
              <a:t>through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park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park </a:t>
            </a:r>
            <a:r>
              <a:rPr lang="nl-BE" dirty="0" err="1"/>
              <a:t>would</a:t>
            </a:r>
            <a:r>
              <a:rPr lang="nl-BE" dirty="0"/>
              <a:t> </a:t>
            </a:r>
            <a:r>
              <a:rPr lang="nl-BE" dirty="0" err="1"/>
              <a:t>gain</a:t>
            </a:r>
            <a:r>
              <a:rPr lang="nl-BE" dirty="0"/>
              <a:t> in </a:t>
            </a:r>
            <a:r>
              <a:rPr lang="nl-BE" dirty="0" err="1"/>
              <a:t>space</a:t>
            </a:r>
            <a:r>
              <a:rPr lang="nl-BE" dirty="0"/>
              <a:t>. The </a:t>
            </a:r>
            <a:r>
              <a:rPr lang="nl-BE" dirty="0" err="1"/>
              <a:t>third</a:t>
            </a:r>
            <a:r>
              <a:rPr lang="nl-BE" dirty="0"/>
              <a:t> option was </a:t>
            </a:r>
            <a:r>
              <a:rPr lang="nl-BE" dirty="0" err="1"/>
              <a:t>to</a:t>
            </a:r>
            <a:r>
              <a:rPr lang="nl-BE" dirty="0"/>
              <a:t> slow down traffic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usual</a:t>
            </a:r>
            <a:r>
              <a:rPr lang="nl-BE" dirty="0"/>
              <a:t> overall </a:t>
            </a:r>
            <a:r>
              <a:rPr lang="nl-BE" dirty="0" err="1"/>
              <a:t>known</a:t>
            </a:r>
            <a:r>
              <a:rPr lang="nl-BE" dirty="0"/>
              <a:t> </a:t>
            </a:r>
            <a:r>
              <a:rPr lang="nl-BE" dirty="0" err="1"/>
              <a:t>measures</a:t>
            </a:r>
            <a:r>
              <a:rPr lang="nl-BE" dirty="0"/>
              <a:t>. To </a:t>
            </a:r>
            <a:r>
              <a:rPr lang="nl-BE" dirty="0" err="1"/>
              <a:t>our</a:t>
            </a:r>
            <a:r>
              <a:rPr lang="nl-BE" dirty="0"/>
              <a:t> surprise </a:t>
            </a:r>
            <a:r>
              <a:rPr lang="nl-BE" dirty="0" err="1"/>
              <a:t>seven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eight</a:t>
            </a:r>
            <a:r>
              <a:rPr lang="nl-BE" dirty="0"/>
              <a:t> </a:t>
            </a:r>
            <a:r>
              <a:rPr lang="nl-BE" dirty="0" err="1"/>
              <a:t>groups</a:t>
            </a:r>
            <a:r>
              <a:rPr lang="nl-BE" dirty="0"/>
              <a:t> chose </a:t>
            </a:r>
            <a:r>
              <a:rPr lang="nl-BE" dirty="0" err="1"/>
              <a:t>for</a:t>
            </a:r>
            <a:r>
              <a:rPr lang="nl-BE" dirty="0"/>
              <a:t> option </a:t>
            </a:r>
            <a:r>
              <a:rPr lang="nl-BE" dirty="0" err="1"/>
              <a:t>two</a:t>
            </a:r>
            <a:r>
              <a:rPr lang="nl-BE" dirty="0"/>
              <a:t>. </a:t>
            </a:r>
            <a:r>
              <a:rPr lang="nl-BE" dirty="0" err="1"/>
              <a:t>So</a:t>
            </a:r>
            <a:r>
              <a:rPr lang="nl-BE" dirty="0"/>
              <a:t>,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road</a:t>
            </a:r>
            <a:r>
              <a:rPr lang="nl-BE" dirty="0"/>
              <a:t> has </a:t>
            </a:r>
            <a:r>
              <a:rPr lang="nl-BE" dirty="0" err="1"/>
              <a:t>disappeared</a:t>
            </a:r>
            <a:r>
              <a:rPr lang="nl-BE" dirty="0"/>
              <a:t> </a:t>
            </a:r>
            <a:r>
              <a:rPr lang="nl-BE" dirty="0" err="1"/>
              <a:t>now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passage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bikers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pedestrians</a:t>
            </a:r>
            <a:r>
              <a:rPr lang="nl-BE" dirty="0"/>
              <a:t> is </a:t>
            </a:r>
            <a:r>
              <a:rPr lang="nl-BE" dirty="0" err="1"/>
              <a:t>now</a:t>
            </a:r>
            <a:r>
              <a:rPr lang="nl-BE" dirty="0"/>
              <a:t> </a:t>
            </a:r>
            <a:r>
              <a:rPr lang="nl-BE" dirty="0" err="1"/>
              <a:t>completely</a:t>
            </a:r>
            <a:r>
              <a:rPr lang="nl-BE" dirty="0"/>
              <a:t> safe</a:t>
            </a:r>
            <a:r>
              <a:rPr lang="nl-BE" sz="1400" dirty="0"/>
              <a:t>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9334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 </a:t>
            </a:r>
            <a:r>
              <a:rPr lang="nl-BE" dirty="0" err="1"/>
              <a:t>am</a:t>
            </a:r>
            <a:r>
              <a:rPr lang="nl-BE" dirty="0"/>
              <a:t> kind of </a:t>
            </a:r>
            <a:r>
              <a:rPr lang="nl-BE" dirty="0" err="1"/>
              <a:t>proud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show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result</a:t>
            </a:r>
            <a:r>
              <a:rPr lang="nl-BE" dirty="0"/>
              <a:t> of </a:t>
            </a:r>
            <a:r>
              <a:rPr lang="nl-BE" dirty="0" err="1"/>
              <a:t>what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inhabitants</a:t>
            </a:r>
            <a:r>
              <a:rPr lang="nl-BE" dirty="0"/>
              <a:t> chose </a:t>
            </a:r>
            <a:r>
              <a:rPr lang="nl-BE" dirty="0" err="1"/>
              <a:t>for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0612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June</a:t>
            </a:r>
            <a:r>
              <a:rPr lang="nl-BE" dirty="0"/>
              <a:t> 2018 we </a:t>
            </a:r>
            <a:r>
              <a:rPr lang="nl-BE" dirty="0" err="1"/>
              <a:t>opened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park </a:t>
            </a:r>
            <a:r>
              <a:rPr lang="nl-BE" dirty="0" err="1"/>
              <a:t>officially</a:t>
            </a:r>
            <a:r>
              <a:rPr lang="nl-BE" dirty="0"/>
              <a:t>. More </a:t>
            </a:r>
            <a:r>
              <a:rPr lang="nl-BE" dirty="0" err="1"/>
              <a:t>than</a:t>
            </a:r>
            <a:r>
              <a:rPr lang="nl-BE" dirty="0"/>
              <a:t> 500 </a:t>
            </a:r>
            <a:r>
              <a:rPr lang="nl-BE" dirty="0" err="1"/>
              <a:t>inhabitants</a:t>
            </a:r>
            <a:r>
              <a:rPr lang="nl-BE" dirty="0"/>
              <a:t> </a:t>
            </a:r>
            <a:r>
              <a:rPr lang="nl-BE" dirty="0" err="1"/>
              <a:t>enjoyed</a:t>
            </a:r>
            <a:r>
              <a:rPr lang="nl-BE" dirty="0"/>
              <a:t> it. </a:t>
            </a:r>
            <a:r>
              <a:rPr lang="nl-BE" dirty="0" err="1"/>
              <a:t>They</a:t>
            </a:r>
            <a:r>
              <a:rPr lang="nl-BE" dirty="0"/>
              <a:t> </a:t>
            </a:r>
            <a:r>
              <a:rPr lang="nl-BE" dirty="0" err="1"/>
              <a:t>could</a:t>
            </a:r>
            <a:r>
              <a:rPr lang="nl-BE" dirty="0"/>
              <a:t> </a:t>
            </a:r>
            <a:r>
              <a:rPr lang="nl-BE" dirty="0" err="1"/>
              <a:t>witness</a:t>
            </a:r>
            <a:r>
              <a:rPr lang="nl-BE" dirty="0"/>
              <a:t>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park was a lot </a:t>
            </a:r>
            <a:r>
              <a:rPr lang="nl-BE" dirty="0" err="1"/>
              <a:t>larger</a:t>
            </a:r>
            <a:r>
              <a:rPr lang="nl-BE" dirty="0"/>
              <a:t>, </a:t>
            </a:r>
            <a:r>
              <a:rPr lang="nl-BE" dirty="0" err="1"/>
              <a:t>how</a:t>
            </a:r>
            <a:r>
              <a:rPr lang="nl-BE" dirty="0"/>
              <a:t> water </a:t>
            </a:r>
            <a:r>
              <a:rPr lang="nl-BE" dirty="0" err="1"/>
              <a:t>retention</a:t>
            </a:r>
            <a:r>
              <a:rPr lang="nl-BE" dirty="0"/>
              <a:t> was </a:t>
            </a:r>
            <a:r>
              <a:rPr lang="nl-BE" dirty="0" err="1"/>
              <a:t>much</a:t>
            </a:r>
            <a:r>
              <a:rPr lang="nl-BE" dirty="0"/>
              <a:t> </a:t>
            </a:r>
            <a:r>
              <a:rPr lang="nl-BE" dirty="0" err="1"/>
              <a:t>better</a:t>
            </a:r>
            <a:r>
              <a:rPr lang="nl-BE" dirty="0"/>
              <a:t> </a:t>
            </a:r>
            <a:r>
              <a:rPr lang="nl-BE" dirty="0" err="1"/>
              <a:t>organised</a:t>
            </a:r>
            <a:r>
              <a:rPr lang="nl-BE" dirty="0"/>
              <a:t>,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playgrounds</a:t>
            </a:r>
            <a:r>
              <a:rPr lang="nl-BE" dirty="0"/>
              <a:t> </a:t>
            </a:r>
            <a:r>
              <a:rPr lang="nl-BE" dirty="0" err="1"/>
              <a:t>were</a:t>
            </a:r>
            <a:r>
              <a:rPr lang="nl-BE" dirty="0"/>
              <a:t> </a:t>
            </a:r>
            <a:r>
              <a:rPr lang="nl-BE" dirty="0" err="1"/>
              <a:t>suitable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children</a:t>
            </a:r>
            <a:r>
              <a:rPr lang="nl-BE" dirty="0"/>
              <a:t>,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place</a:t>
            </a:r>
            <a:r>
              <a:rPr lang="nl-BE" dirty="0"/>
              <a:t> was </a:t>
            </a:r>
            <a:r>
              <a:rPr lang="nl-BE" dirty="0" err="1"/>
              <a:t>much</a:t>
            </a:r>
            <a:r>
              <a:rPr lang="nl-BE" dirty="0"/>
              <a:t> more </a:t>
            </a:r>
            <a:r>
              <a:rPr lang="nl-BE" dirty="0" err="1"/>
              <a:t>adapted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climate</a:t>
            </a:r>
            <a:r>
              <a:rPr lang="nl-BE" dirty="0"/>
              <a:t> </a:t>
            </a:r>
            <a:r>
              <a:rPr lang="nl-BE" dirty="0" err="1"/>
              <a:t>needs</a:t>
            </a:r>
            <a:r>
              <a:rPr lang="nl-BE" dirty="0"/>
              <a:t> </a:t>
            </a:r>
            <a:r>
              <a:rPr lang="nl-BE" dirty="0" err="1"/>
              <a:t>nowadays</a:t>
            </a:r>
            <a:r>
              <a:rPr lang="nl-BE" dirty="0"/>
              <a:t>,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two</a:t>
            </a:r>
            <a:r>
              <a:rPr lang="nl-BE" dirty="0"/>
              <a:t> </a:t>
            </a:r>
            <a:r>
              <a:rPr lang="nl-BE" dirty="0" err="1"/>
              <a:t>streets</a:t>
            </a:r>
            <a:r>
              <a:rPr lang="nl-BE" dirty="0"/>
              <a:t> had made </a:t>
            </a:r>
            <a:r>
              <a:rPr lang="nl-BE" dirty="0" err="1"/>
              <a:t>place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a </a:t>
            </a:r>
            <a:r>
              <a:rPr lang="nl-BE" dirty="0" err="1"/>
              <a:t>greener</a:t>
            </a:r>
            <a:r>
              <a:rPr lang="nl-BE" dirty="0"/>
              <a:t> environment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there</a:t>
            </a:r>
            <a:r>
              <a:rPr lang="nl-BE" dirty="0"/>
              <a:t> </a:t>
            </a:r>
            <a:r>
              <a:rPr lang="nl-BE" dirty="0" err="1"/>
              <a:t>were</a:t>
            </a:r>
            <a:r>
              <a:rPr lang="nl-BE" dirty="0"/>
              <a:t> </a:t>
            </a:r>
            <a:r>
              <a:rPr lang="nl-BE" dirty="0" err="1"/>
              <a:t>now</a:t>
            </a:r>
            <a:r>
              <a:rPr lang="nl-BE" dirty="0"/>
              <a:t> </a:t>
            </a:r>
            <a:r>
              <a:rPr lang="nl-BE" dirty="0" err="1"/>
              <a:t>lots</a:t>
            </a:r>
            <a:r>
              <a:rPr lang="nl-BE" dirty="0"/>
              <a:t> of </a:t>
            </a:r>
            <a:r>
              <a:rPr lang="nl-BE" dirty="0" err="1"/>
              <a:t>possibilities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walking</a:t>
            </a:r>
            <a:r>
              <a:rPr lang="nl-BE" dirty="0"/>
              <a:t>, </a:t>
            </a:r>
            <a:r>
              <a:rPr lang="nl-BE" dirty="0" err="1"/>
              <a:t>sporting</a:t>
            </a:r>
            <a:r>
              <a:rPr lang="nl-BE" dirty="0"/>
              <a:t>, jogging, </a:t>
            </a:r>
            <a:r>
              <a:rPr lang="nl-BE" dirty="0" err="1"/>
              <a:t>playing</a:t>
            </a:r>
            <a:r>
              <a:rPr lang="nl-BE"/>
              <a:t>, etc.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6474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plan </a:t>
            </a:r>
            <a:r>
              <a:rPr lang="nl-BE" dirty="0" err="1"/>
              <a:t>for</a:t>
            </a:r>
            <a:r>
              <a:rPr lang="nl-BE" dirty="0"/>
              <a:t> ‘Park het Zeen’ </a:t>
            </a:r>
            <a:r>
              <a:rPr lang="nl-BE" dirty="0" err="1"/>
              <a:t>consisted</a:t>
            </a:r>
            <a:r>
              <a:rPr lang="nl-BE" dirty="0"/>
              <a:t> </a:t>
            </a:r>
            <a:r>
              <a:rPr lang="nl-BE" dirty="0" err="1"/>
              <a:t>originally</a:t>
            </a:r>
            <a:r>
              <a:rPr lang="nl-BE" dirty="0"/>
              <a:t> in five zones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two</a:t>
            </a:r>
            <a:r>
              <a:rPr lang="nl-BE" dirty="0"/>
              <a:t> </a:t>
            </a:r>
            <a:r>
              <a:rPr lang="nl-BE" dirty="0" err="1"/>
              <a:t>phases</a:t>
            </a:r>
            <a:r>
              <a:rPr lang="nl-BE" dirty="0"/>
              <a:t>. </a:t>
            </a:r>
            <a:r>
              <a:rPr lang="nl-BE" dirty="0" err="1"/>
              <a:t>Together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municipality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Flemish</a:t>
            </a:r>
            <a:r>
              <a:rPr lang="nl-BE" dirty="0"/>
              <a:t> Land Agency had </a:t>
            </a:r>
            <a:r>
              <a:rPr lang="nl-BE" dirty="0" err="1"/>
              <a:t>enough</a:t>
            </a:r>
            <a:r>
              <a:rPr lang="nl-BE" dirty="0"/>
              <a:t> means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carry</a:t>
            </a:r>
            <a:r>
              <a:rPr lang="nl-BE" dirty="0"/>
              <a:t> out </a:t>
            </a:r>
            <a:r>
              <a:rPr lang="nl-BE" dirty="0" err="1"/>
              <a:t>phase</a:t>
            </a:r>
            <a:r>
              <a:rPr lang="nl-BE" dirty="0"/>
              <a:t> </a:t>
            </a:r>
            <a:r>
              <a:rPr lang="nl-BE" dirty="0" err="1"/>
              <a:t>one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zones A </a:t>
            </a:r>
            <a:r>
              <a:rPr lang="nl-BE" dirty="0" err="1"/>
              <a:t>to</a:t>
            </a:r>
            <a:r>
              <a:rPr lang="nl-BE" dirty="0"/>
              <a:t> D. The </a:t>
            </a:r>
            <a:r>
              <a:rPr lang="nl-BE" dirty="0" err="1"/>
              <a:t>success</a:t>
            </a:r>
            <a:r>
              <a:rPr lang="nl-BE" dirty="0"/>
              <a:t> of </a:t>
            </a:r>
            <a:r>
              <a:rPr lang="nl-BE" dirty="0" err="1"/>
              <a:t>those</a:t>
            </a:r>
            <a:r>
              <a:rPr lang="nl-BE" dirty="0"/>
              <a:t> </a:t>
            </a:r>
            <a:r>
              <a:rPr lang="nl-BE" dirty="0" err="1"/>
              <a:t>works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measures</a:t>
            </a:r>
            <a:r>
              <a:rPr lang="nl-BE" dirty="0"/>
              <a:t> </a:t>
            </a:r>
            <a:r>
              <a:rPr lang="nl-BE" dirty="0" err="1"/>
              <a:t>inspired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municipality</a:t>
            </a:r>
            <a:r>
              <a:rPr lang="nl-BE" dirty="0"/>
              <a:t> of Zaventem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buy</a:t>
            </a:r>
            <a:r>
              <a:rPr lang="nl-BE" dirty="0"/>
              <a:t> extra </a:t>
            </a:r>
            <a:r>
              <a:rPr lang="nl-BE" dirty="0" err="1"/>
              <a:t>ground</a:t>
            </a:r>
            <a:r>
              <a:rPr lang="nl-BE" dirty="0"/>
              <a:t> in Zone E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start up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works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phase</a:t>
            </a:r>
            <a:r>
              <a:rPr lang="nl-BE" dirty="0"/>
              <a:t> 2 </a:t>
            </a:r>
            <a:r>
              <a:rPr lang="nl-BE" dirty="0" err="1"/>
              <a:t>also</a:t>
            </a:r>
            <a:r>
              <a:rPr lang="nl-BE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8660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2000" dirty="0"/>
              <a:t>In </a:t>
            </a:r>
            <a:r>
              <a:rPr lang="nl-NL" sz="2000" dirty="0" err="1"/>
              <a:t>the</a:t>
            </a:r>
            <a:r>
              <a:rPr lang="nl-NL" sz="2000" dirty="0"/>
              <a:t> 19 </a:t>
            </a:r>
            <a:r>
              <a:rPr lang="nl-NL" sz="2000" dirty="0" err="1"/>
              <a:t>municipalities</a:t>
            </a:r>
            <a:r>
              <a:rPr lang="nl-NL" sz="2000" dirty="0"/>
              <a:t> </a:t>
            </a:r>
            <a:r>
              <a:rPr lang="nl-NL" sz="2000" dirty="0" err="1"/>
              <a:t>around</a:t>
            </a:r>
            <a:r>
              <a:rPr lang="nl-NL" sz="2000" dirty="0"/>
              <a:t> Brussels in 2014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Flemish</a:t>
            </a:r>
            <a:r>
              <a:rPr lang="nl-NL" sz="2000" dirty="0"/>
              <a:t> </a:t>
            </a:r>
            <a:r>
              <a:rPr lang="nl-NL" sz="2000" dirty="0" err="1"/>
              <a:t>government</a:t>
            </a:r>
            <a:r>
              <a:rPr lang="nl-NL" sz="2000" dirty="0"/>
              <a:t> </a:t>
            </a:r>
            <a:r>
              <a:rPr lang="nl-NL" sz="2000" dirty="0" err="1"/>
              <a:t>decided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install</a:t>
            </a:r>
            <a:r>
              <a:rPr lang="nl-NL" sz="2000" dirty="0"/>
              <a:t> a project of land management. The goal was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connect</a:t>
            </a:r>
            <a:r>
              <a:rPr lang="nl-NL" sz="2000" dirty="0"/>
              <a:t> open </a:t>
            </a:r>
            <a:r>
              <a:rPr lang="nl-NL" sz="2000" dirty="0" err="1"/>
              <a:t>spaces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reinforce</a:t>
            </a:r>
            <a:r>
              <a:rPr lang="nl-NL" sz="2000" dirty="0"/>
              <a:t> </a:t>
            </a:r>
            <a:r>
              <a:rPr lang="nl-NL" sz="2000" dirty="0" err="1"/>
              <a:t>them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more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stronger</a:t>
            </a:r>
            <a:r>
              <a:rPr lang="nl-NL" sz="2000" dirty="0"/>
              <a:t> blue-green </a:t>
            </a:r>
            <a:r>
              <a:rPr lang="nl-NL" sz="2000" dirty="0" err="1"/>
              <a:t>connections</a:t>
            </a:r>
            <a:r>
              <a:rPr lang="nl-NL" sz="2000" dirty="0"/>
              <a:t>, a </a:t>
            </a:r>
            <a:r>
              <a:rPr lang="nl-NL" sz="2000" dirty="0" err="1"/>
              <a:t>better</a:t>
            </a:r>
            <a:r>
              <a:rPr lang="nl-NL" sz="2000" dirty="0"/>
              <a:t> living environment </a:t>
            </a:r>
            <a:r>
              <a:rPr lang="nl-NL" sz="2000" dirty="0" err="1"/>
              <a:t>and</a:t>
            </a:r>
            <a:r>
              <a:rPr lang="nl-NL" sz="2000" dirty="0"/>
              <a:t> more </a:t>
            </a:r>
            <a:r>
              <a:rPr lang="nl-NL" sz="2000" dirty="0" err="1"/>
              <a:t>opportunities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nature, </a:t>
            </a:r>
            <a:r>
              <a:rPr lang="nl-NL" sz="2000" dirty="0" err="1"/>
              <a:t>ecology</a:t>
            </a:r>
            <a:r>
              <a:rPr lang="nl-NL" sz="2000" dirty="0"/>
              <a:t>, </a:t>
            </a:r>
            <a:r>
              <a:rPr lang="nl-NL" sz="2000" dirty="0" err="1"/>
              <a:t>agriculture</a:t>
            </a:r>
            <a:r>
              <a:rPr lang="nl-NL" sz="2000" dirty="0"/>
              <a:t>, landscape, </a:t>
            </a:r>
            <a:r>
              <a:rPr lang="nl-NL" sz="2000" dirty="0" err="1"/>
              <a:t>heritage</a:t>
            </a:r>
            <a:r>
              <a:rPr lang="nl-NL" sz="2000" dirty="0"/>
              <a:t>, </a:t>
            </a:r>
            <a:r>
              <a:rPr lang="nl-NL" sz="2000" dirty="0" err="1"/>
              <a:t>mobility</a:t>
            </a:r>
            <a:r>
              <a:rPr lang="nl-NL" sz="2000" dirty="0"/>
              <a:t>, </a:t>
            </a:r>
            <a:r>
              <a:rPr lang="nl-NL" sz="2000" dirty="0" err="1"/>
              <a:t>recreation</a:t>
            </a:r>
            <a:r>
              <a:rPr lang="nl-NL" sz="2000" dirty="0"/>
              <a:t>, etc. The </a:t>
            </a:r>
            <a:r>
              <a:rPr lang="nl-NL" sz="2000" dirty="0" err="1"/>
              <a:t>Flemish</a:t>
            </a:r>
            <a:r>
              <a:rPr lang="nl-NL" sz="2000" dirty="0"/>
              <a:t> Land Agency </a:t>
            </a:r>
            <a:r>
              <a:rPr lang="nl-NL" sz="2000" dirty="0" err="1"/>
              <a:t>started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dirty="0" err="1"/>
              <a:t>about</a:t>
            </a:r>
            <a:r>
              <a:rPr lang="nl-NL" sz="2000" dirty="0"/>
              <a:t> planning.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788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When</a:t>
            </a:r>
            <a:r>
              <a:rPr lang="nl-BE" dirty="0"/>
              <a:t> </a:t>
            </a:r>
            <a:r>
              <a:rPr lang="nl-BE" dirty="0" err="1"/>
              <a:t>strategic</a:t>
            </a:r>
            <a:r>
              <a:rPr lang="nl-BE" dirty="0"/>
              <a:t> planning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general</a:t>
            </a:r>
            <a:r>
              <a:rPr lang="nl-BE" dirty="0"/>
              <a:t> </a:t>
            </a:r>
            <a:r>
              <a:rPr lang="nl-BE" dirty="0" err="1"/>
              <a:t>measures</a:t>
            </a:r>
            <a:r>
              <a:rPr lang="nl-BE" dirty="0"/>
              <a:t>, </a:t>
            </a:r>
            <a:r>
              <a:rPr lang="nl-BE" dirty="0" err="1"/>
              <a:t>specialised</a:t>
            </a:r>
            <a:r>
              <a:rPr lang="nl-BE" dirty="0"/>
              <a:t> input, expertise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knowledge</a:t>
            </a:r>
            <a:r>
              <a:rPr lang="nl-BE" dirty="0"/>
              <a:t> is </a:t>
            </a:r>
            <a:r>
              <a:rPr lang="nl-BE" dirty="0" err="1"/>
              <a:t>refined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partners, </a:t>
            </a:r>
            <a:r>
              <a:rPr lang="nl-BE" dirty="0" err="1"/>
              <a:t>you</a:t>
            </a:r>
            <a:r>
              <a:rPr lang="nl-BE" dirty="0"/>
              <a:t> get a plan </a:t>
            </a:r>
            <a:r>
              <a:rPr lang="nl-BE" dirty="0" err="1"/>
              <a:t>that</a:t>
            </a:r>
            <a:r>
              <a:rPr lang="nl-BE" dirty="0"/>
              <a:t> is </a:t>
            </a:r>
            <a:r>
              <a:rPr lang="nl-BE" dirty="0" err="1"/>
              <a:t>partly</a:t>
            </a:r>
            <a:r>
              <a:rPr lang="nl-BE" dirty="0"/>
              <a:t> built up top down. </a:t>
            </a:r>
            <a:r>
              <a:rPr lang="nl-BE" dirty="0" err="1"/>
              <a:t>If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confront</a:t>
            </a:r>
            <a:r>
              <a:rPr lang="nl-BE" dirty="0"/>
              <a:t> </a:t>
            </a:r>
            <a:r>
              <a:rPr lang="nl-BE" dirty="0" err="1"/>
              <a:t>those</a:t>
            </a:r>
            <a:r>
              <a:rPr lang="nl-BE" dirty="0"/>
              <a:t> </a:t>
            </a:r>
            <a:r>
              <a:rPr lang="nl-BE" dirty="0" err="1"/>
              <a:t>plans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locally</a:t>
            </a:r>
            <a:r>
              <a:rPr lang="nl-BE" dirty="0"/>
              <a:t> </a:t>
            </a:r>
            <a:r>
              <a:rPr lang="nl-BE" dirty="0" err="1"/>
              <a:t>wanted</a:t>
            </a:r>
            <a:r>
              <a:rPr lang="nl-BE" dirty="0"/>
              <a:t> </a:t>
            </a:r>
            <a:r>
              <a:rPr lang="nl-BE" dirty="0" err="1"/>
              <a:t>measures</a:t>
            </a:r>
            <a:r>
              <a:rPr lang="nl-BE" dirty="0"/>
              <a:t>, </a:t>
            </a:r>
            <a:r>
              <a:rPr lang="nl-BE" dirty="0" err="1"/>
              <a:t>detailed</a:t>
            </a:r>
            <a:r>
              <a:rPr lang="nl-BE" dirty="0"/>
              <a:t> input of </a:t>
            </a:r>
            <a:r>
              <a:rPr lang="nl-BE" dirty="0" err="1"/>
              <a:t>inhabitants</a:t>
            </a:r>
            <a:r>
              <a:rPr lang="nl-BE" dirty="0"/>
              <a:t>, </a:t>
            </a:r>
            <a:r>
              <a:rPr lang="nl-BE" dirty="0" err="1"/>
              <a:t>local</a:t>
            </a:r>
            <a:r>
              <a:rPr lang="nl-BE" dirty="0"/>
              <a:t> </a:t>
            </a:r>
            <a:r>
              <a:rPr lang="nl-BE" dirty="0" err="1"/>
              <a:t>experience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arguments</a:t>
            </a:r>
            <a:r>
              <a:rPr lang="nl-BE" dirty="0"/>
              <a:t>,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add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bottom</a:t>
            </a:r>
            <a:r>
              <a:rPr lang="nl-BE" dirty="0"/>
              <a:t> up aspect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get a plan </a:t>
            </a:r>
            <a:r>
              <a:rPr lang="nl-BE" dirty="0" err="1"/>
              <a:t>that</a:t>
            </a:r>
            <a:r>
              <a:rPr lang="nl-BE" dirty="0"/>
              <a:t> is </a:t>
            </a:r>
            <a:r>
              <a:rPr lang="nl-BE" dirty="0" err="1"/>
              <a:t>supported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wanted</a:t>
            </a:r>
            <a:r>
              <a:rPr lang="nl-BE" dirty="0"/>
              <a:t>.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social</a:t>
            </a:r>
            <a:r>
              <a:rPr lang="nl-BE" dirty="0"/>
              <a:t> control over </a:t>
            </a:r>
            <a:r>
              <a:rPr lang="nl-BE" dirty="0" err="1"/>
              <a:t>the</a:t>
            </a:r>
            <a:r>
              <a:rPr lang="nl-BE" dirty="0"/>
              <a:t> park,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park </a:t>
            </a:r>
            <a:r>
              <a:rPr lang="nl-BE" dirty="0" err="1"/>
              <a:t>and</a:t>
            </a:r>
            <a:r>
              <a:rPr lang="nl-BE" dirty="0"/>
              <a:t> are high, People take care of ‘</a:t>
            </a:r>
            <a:r>
              <a:rPr lang="nl-BE" dirty="0" err="1"/>
              <a:t>their</a:t>
            </a:r>
            <a:r>
              <a:rPr lang="nl-BE" dirty="0"/>
              <a:t>’ park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local</a:t>
            </a:r>
            <a:r>
              <a:rPr lang="nl-BE" dirty="0"/>
              <a:t> </a:t>
            </a:r>
            <a:r>
              <a:rPr lang="nl-BE" dirty="0" err="1"/>
              <a:t>population</a:t>
            </a:r>
            <a:r>
              <a:rPr lang="nl-BE" dirty="0"/>
              <a:t> is </a:t>
            </a:r>
            <a:r>
              <a:rPr lang="nl-BE" dirty="0" err="1"/>
              <a:t>usually</a:t>
            </a:r>
            <a:r>
              <a:rPr lang="nl-BE" dirty="0"/>
              <a:t> more </a:t>
            </a:r>
            <a:r>
              <a:rPr lang="nl-BE" dirty="0" err="1"/>
              <a:t>satisfied</a:t>
            </a:r>
            <a:r>
              <a:rPr lang="nl-BE" dirty="0"/>
              <a:t>. Is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process</a:t>
            </a:r>
            <a:r>
              <a:rPr lang="nl-BE" dirty="0"/>
              <a:t> </a:t>
            </a:r>
            <a:r>
              <a:rPr lang="nl-BE" dirty="0" err="1"/>
              <a:t>longer</a:t>
            </a:r>
            <a:r>
              <a:rPr lang="nl-BE" dirty="0"/>
              <a:t> </a:t>
            </a:r>
            <a:r>
              <a:rPr lang="nl-BE" dirty="0" err="1"/>
              <a:t>due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participation</a:t>
            </a:r>
            <a:r>
              <a:rPr lang="nl-BE" dirty="0"/>
              <a:t> </a:t>
            </a:r>
            <a:r>
              <a:rPr lang="nl-BE" dirty="0" err="1"/>
              <a:t>process</a:t>
            </a:r>
            <a:r>
              <a:rPr lang="nl-BE" dirty="0"/>
              <a:t>? No, </a:t>
            </a:r>
            <a:r>
              <a:rPr lang="nl-BE" dirty="0" err="1"/>
              <a:t>certainly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. </a:t>
            </a:r>
            <a:r>
              <a:rPr lang="nl-BE" dirty="0" err="1"/>
              <a:t>Participation</a:t>
            </a:r>
            <a:r>
              <a:rPr lang="nl-BE" dirty="0"/>
              <a:t> takes time </a:t>
            </a:r>
            <a:r>
              <a:rPr lang="nl-BE" dirty="0" err="1"/>
              <a:t>and</a:t>
            </a:r>
            <a:r>
              <a:rPr lang="nl-BE" dirty="0"/>
              <a:t> patience, but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makes</a:t>
            </a:r>
            <a:r>
              <a:rPr lang="nl-BE" dirty="0"/>
              <a:t> </a:t>
            </a:r>
            <a:r>
              <a:rPr lang="nl-BE" dirty="0" err="1"/>
              <a:t>sure</a:t>
            </a:r>
            <a:r>
              <a:rPr lang="nl-BE" dirty="0"/>
              <a:t> </a:t>
            </a:r>
            <a:r>
              <a:rPr lang="nl-BE" dirty="0" err="1"/>
              <a:t>less</a:t>
            </a:r>
            <a:r>
              <a:rPr lang="nl-BE" dirty="0"/>
              <a:t> </a:t>
            </a:r>
            <a:r>
              <a:rPr lang="nl-BE" dirty="0" err="1"/>
              <a:t>people</a:t>
            </a:r>
            <a:r>
              <a:rPr lang="nl-BE" dirty="0"/>
              <a:t> object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plans</a:t>
            </a:r>
            <a:r>
              <a:rPr lang="nl-BE" dirty="0"/>
              <a:t>. </a:t>
            </a:r>
            <a:r>
              <a:rPr lang="nl-BE" dirty="0" err="1"/>
              <a:t>If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invest</a:t>
            </a:r>
            <a:r>
              <a:rPr lang="nl-BE" dirty="0"/>
              <a:t> </a:t>
            </a:r>
            <a:r>
              <a:rPr lang="nl-BE" dirty="0" err="1"/>
              <a:t>enough</a:t>
            </a:r>
            <a:r>
              <a:rPr lang="nl-BE" dirty="0"/>
              <a:t> time in </a:t>
            </a:r>
            <a:r>
              <a:rPr lang="nl-BE" dirty="0" err="1"/>
              <a:t>participation</a:t>
            </a:r>
            <a:r>
              <a:rPr lang="nl-BE" dirty="0"/>
              <a:t> </a:t>
            </a:r>
            <a:r>
              <a:rPr lang="nl-BE" dirty="0" err="1"/>
              <a:t>before</a:t>
            </a:r>
            <a:r>
              <a:rPr lang="nl-BE" dirty="0"/>
              <a:t>,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win back </a:t>
            </a:r>
            <a:r>
              <a:rPr lang="nl-BE" dirty="0" err="1"/>
              <a:t>that</a:t>
            </a:r>
            <a:r>
              <a:rPr lang="nl-BE" dirty="0"/>
              <a:t> time, </a:t>
            </a:r>
            <a:r>
              <a:rPr lang="nl-BE" dirty="0" err="1"/>
              <a:t>when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start </a:t>
            </a:r>
            <a:r>
              <a:rPr lang="nl-BE" dirty="0" err="1"/>
              <a:t>carrying</a:t>
            </a:r>
            <a:r>
              <a:rPr lang="nl-BE" dirty="0"/>
              <a:t> out </a:t>
            </a:r>
            <a:r>
              <a:rPr lang="nl-BE" dirty="0" err="1"/>
              <a:t>your</a:t>
            </a:r>
            <a:r>
              <a:rPr lang="nl-BE" dirty="0"/>
              <a:t> </a:t>
            </a:r>
            <a:r>
              <a:rPr lang="nl-BE" dirty="0" err="1"/>
              <a:t>plans</a:t>
            </a:r>
            <a:r>
              <a:rPr lang="nl-BE" dirty="0"/>
              <a:t>, </a:t>
            </a:r>
            <a:r>
              <a:rPr lang="nl-BE" dirty="0" err="1"/>
              <a:t>because</a:t>
            </a:r>
            <a:r>
              <a:rPr lang="nl-BE" dirty="0"/>
              <a:t> </a:t>
            </a:r>
            <a:r>
              <a:rPr lang="nl-BE" dirty="0" err="1"/>
              <a:t>only</a:t>
            </a:r>
            <a:r>
              <a:rPr lang="nl-BE" dirty="0"/>
              <a:t> few </a:t>
            </a:r>
            <a:r>
              <a:rPr lang="nl-BE" dirty="0" err="1"/>
              <a:t>people</a:t>
            </a:r>
            <a:r>
              <a:rPr lang="nl-BE" dirty="0"/>
              <a:t> </a:t>
            </a:r>
            <a:r>
              <a:rPr lang="nl-BE" dirty="0" err="1"/>
              <a:t>will</a:t>
            </a:r>
            <a:r>
              <a:rPr lang="nl-BE" dirty="0"/>
              <a:t> feel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need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object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works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3179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If</a:t>
            </a:r>
            <a:r>
              <a:rPr lang="nl-BE" dirty="0"/>
              <a:t> </a:t>
            </a:r>
            <a:r>
              <a:rPr lang="nl-BE" dirty="0" err="1"/>
              <a:t>there</a:t>
            </a:r>
            <a:r>
              <a:rPr lang="nl-BE" dirty="0"/>
              <a:t> is a </a:t>
            </a:r>
            <a:r>
              <a:rPr lang="nl-BE" dirty="0" err="1"/>
              <a:t>possibility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add</a:t>
            </a:r>
            <a:r>
              <a:rPr lang="nl-BE" dirty="0"/>
              <a:t> </a:t>
            </a:r>
            <a:r>
              <a:rPr lang="nl-BE" dirty="0" err="1"/>
              <a:t>international</a:t>
            </a:r>
            <a:r>
              <a:rPr lang="nl-BE" dirty="0"/>
              <a:t> assistance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process</a:t>
            </a:r>
            <a:r>
              <a:rPr lang="nl-BE" dirty="0"/>
              <a:t>, we get </a:t>
            </a:r>
            <a:r>
              <a:rPr lang="nl-BE" dirty="0" err="1"/>
              <a:t>an</a:t>
            </a:r>
            <a:r>
              <a:rPr lang="nl-BE" dirty="0"/>
              <a:t> extra. The </a:t>
            </a:r>
            <a:r>
              <a:rPr lang="nl-BE" dirty="0" err="1"/>
              <a:t>municipality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Flemish</a:t>
            </a:r>
            <a:r>
              <a:rPr lang="nl-BE" dirty="0"/>
              <a:t> Land Agency get more means of course. We </a:t>
            </a:r>
            <a:r>
              <a:rPr lang="nl-BE" dirty="0" err="1"/>
              <a:t>can</a:t>
            </a:r>
            <a:r>
              <a:rPr lang="nl-BE" dirty="0"/>
              <a:t> even </a:t>
            </a:r>
            <a:r>
              <a:rPr lang="nl-BE" dirty="0" err="1"/>
              <a:t>invest</a:t>
            </a:r>
            <a:r>
              <a:rPr lang="nl-BE" dirty="0"/>
              <a:t> more in </a:t>
            </a:r>
            <a:r>
              <a:rPr lang="nl-BE" dirty="0" err="1"/>
              <a:t>better</a:t>
            </a:r>
            <a:r>
              <a:rPr lang="nl-BE" dirty="0"/>
              <a:t> </a:t>
            </a:r>
            <a:r>
              <a:rPr lang="nl-BE" dirty="0" err="1"/>
              <a:t>communication</a:t>
            </a:r>
            <a:r>
              <a:rPr lang="nl-BE" dirty="0"/>
              <a:t>. The </a:t>
            </a:r>
            <a:r>
              <a:rPr lang="nl-BE" dirty="0" err="1"/>
              <a:t>process</a:t>
            </a:r>
            <a:r>
              <a:rPr lang="nl-BE" dirty="0"/>
              <a:t> </a:t>
            </a:r>
            <a:r>
              <a:rPr lang="nl-BE" dirty="0" err="1"/>
              <a:t>improves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quality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realisation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gives</a:t>
            </a:r>
            <a:r>
              <a:rPr lang="nl-BE" dirty="0"/>
              <a:t> strong incentives </a:t>
            </a:r>
            <a:r>
              <a:rPr lang="nl-BE" dirty="0" err="1"/>
              <a:t>for</a:t>
            </a:r>
            <a:r>
              <a:rPr lang="nl-BE" dirty="0"/>
              <a:t> follow-up </a:t>
            </a:r>
            <a:r>
              <a:rPr lang="nl-BE" dirty="0" err="1"/>
              <a:t>projects</a:t>
            </a:r>
            <a:r>
              <a:rPr lang="nl-BE" dirty="0"/>
              <a:t>. It serves as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example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brings</a:t>
            </a:r>
            <a:r>
              <a:rPr lang="nl-BE" dirty="0"/>
              <a:t> Europe </a:t>
            </a:r>
            <a:r>
              <a:rPr lang="nl-BE" dirty="0" err="1"/>
              <a:t>almost</a:t>
            </a:r>
            <a:r>
              <a:rPr lang="nl-BE" dirty="0"/>
              <a:t> </a:t>
            </a:r>
            <a:r>
              <a:rPr lang="nl-BE" dirty="0" err="1"/>
              <a:t>litterally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local</a:t>
            </a:r>
            <a:r>
              <a:rPr lang="nl-BE" dirty="0"/>
              <a:t> community.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417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 master plan was </a:t>
            </a:r>
            <a:r>
              <a:rPr lang="nl-BE" dirty="0" err="1"/>
              <a:t>being</a:t>
            </a:r>
            <a:r>
              <a:rPr lang="nl-BE" dirty="0"/>
              <a:t> </a:t>
            </a:r>
            <a:r>
              <a:rPr lang="nl-BE" dirty="0" err="1"/>
              <a:t>conceived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written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2722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refined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5800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refined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0818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Plans</a:t>
            </a:r>
            <a:r>
              <a:rPr lang="nl-BE" dirty="0"/>
              <a:t> </a:t>
            </a:r>
            <a:r>
              <a:rPr lang="nl-BE" dirty="0" err="1"/>
              <a:t>were</a:t>
            </a:r>
            <a:r>
              <a:rPr lang="nl-BE" dirty="0"/>
              <a:t> </a:t>
            </a:r>
            <a:r>
              <a:rPr lang="nl-BE" dirty="0" err="1"/>
              <a:t>refined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refined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became</a:t>
            </a:r>
            <a:r>
              <a:rPr lang="nl-BE" dirty="0"/>
              <a:t> master </a:t>
            </a:r>
            <a:r>
              <a:rPr lang="nl-BE" dirty="0" err="1"/>
              <a:t>plans</a:t>
            </a:r>
            <a:r>
              <a:rPr lang="nl-BE" dirty="0"/>
              <a:t> on a smaller </a:t>
            </a:r>
            <a:r>
              <a:rPr lang="nl-BE" dirty="0" err="1"/>
              <a:t>scale</a:t>
            </a:r>
            <a:r>
              <a:rPr lang="nl-BE" dirty="0"/>
              <a:t>. </a:t>
            </a:r>
            <a:r>
              <a:rPr lang="nl-BE" dirty="0" err="1"/>
              <a:t>During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preparation</a:t>
            </a:r>
            <a:r>
              <a:rPr lang="nl-BE" dirty="0"/>
              <a:t> of these </a:t>
            </a:r>
            <a:r>
              <a:rPr lang="nl-BE" dirty="0" err="1"/>
              <a:t>plans</a:t>
            </a:r>
            <a:r>
              <a:rPr lang="nl-BE" dirty="0"/>
              <a:t> </a:t>
            </a:r>
            <a:r>
              <a:rPr lang="nl-BE" dirty="0" err="1"/>
              <a:t>lots</a:t>
            </a:r>
            <a:r>
              <a:rPr lang="nl-BE" dirty="0"/>
              <a:t> of partners had been </a:t>
            </a:r>
            <a:r>
              <a:rPr lang="nl-BE" dirty="0" err="1"/>
              <a:t>consulted</a:t>
            </a:r>
            <a:r>
              <a:rPr lang="nl-BE" dirty="0"/>
              <a:t> </a:t>
            </a:r>
            <a:r>
              <a:rPr lang="nl-BE" dirty="0" err="1"/>
              <a:t>very</a:t>
            </a:r>
            <a:r>
              <a:rPr lang="nl-BE" dirty="0"/>
              <a:t> </a:t>
            </a:r>
            <a:r>
              <a:rPr lang="nl-BE" dirty="0" err="1"/>
              <a:t>frequently</a:t>
            </a:r>
            <a:r>
              <a:rPr lang="nl-BE" dirty="0"/>
              <a:t>: </a:t>
            </a:r>
            <a:r>
              <a:rPr lang="nl-BE" dirty="0" err="1"/>
              <a:t>municipalities</a:t>
            </a:r>
            <a:r>
              <a:rPr lang="nl-BE" dirty="0"/>
              <a:t>,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province</a:t>
            </a:r>
            <a:r>
              <a:rPr lang="nl-BE" dirty="0"/>
              <a:t>, </a:t>
            </a:r>
            <a:r>
              <a:rPr lang="nl-BE" dirty="0" err="1"/>
              <a:t>other</a:t>
            </a:r>
            <a:r>
              <a:rPr lang="nl-BE" dirty="0"/>
              <a:t> </a:t>
            </a:r>
            <a:r>
              <a:rPr lang="nl-BE" dirty="0" err="1"/>
              <a:t>Flemish</a:t>
            </a:r>
            <a:r>
              <a:rPr lang="nl-BE" dirty="0"/>
              <a:t> </a:t>
            </a:r>
            <a:r>
              <a:rPr lang="nl-BE" dirty="0" err="1"/>
              <a:t>organisations</a:t>
            </a:r>
            <a:r>
              <a:rPr lang="nl-BE" dirty="0"/>
              <a:t>, </a:t>
            </a:r>
            <a:r>
              <a:rPr lang="nl-BE" dirty="0" err="1"/>
              <a:t>midfield</a:t>
            </a:r>
            <a:r>
              <a:rPr lang="nl-BE" dirty="0"/>
              <a:t> </a:t>
            </a:r>
            <a:r>
              <a:rPr lang="nl-BE" dirty="0" err="1"/>
              <a:t>organisations</a:t>
            </a:r>
            <a:r>
              <a:rPr lang="nl-BE" dirty="0"/>
              <a:t>, etc. </a:t>
            </a:r>
            <a:r>
              <a:rPr lang="nl-BE" dirty="0" err="1"/>
              <a:t>Before</a:t>
            </a:r>
            <a:r>
              <a:rPr lang="nl-BE" dirty="0"/>
              <a:t> making a </a:t>
            </a:r>
            <a:r>
              <a:rPr lang="nl-BE" dirty="0" err="1"/>
              <a:t>definite</a:t>
            </a:r>
            <a:r>
              <a:rPr lang="nl-BE" dirty="0"/>
              <a:t> plan, </a:t>
            </a:r>
            <a:r>
              <a:rPr lang="nl-BE" dirty="0" err="1"/>
              <a:t>it</a:t>
            </a:r>
            <a:r>
              <a:rPr lang="nl-BE" dirty="0"/>
              <a:t> was time </a:t>
            </a:r>
            <a:r>
              <a:rPr lang="nl-BE" dirty="0" err="1"/>
              <a:t>to</a:t>
            </a:r>
            <a:r>
              <a:rPr lang="nl-BE" dirty="0"/>
              <a:t> consult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inhabitants</a:t>
            </a:r>
            <a:r>
              <a:rPr lang="nl-BE" dirty="0"/>
              <a:t>. A point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process</a:t>
            </a:r>
            <a:r>
              <a:rPr lang="nl-BE" dirty="0"/>
              <a:t>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every</a:t>
            </a:r>
            <a:r>
              <a:rPr lang="nl-BE" dirty="0"/>
              <a:t> </a:t>
            </a:r>
            <a:r>
              <a:rPr lang="nl-BE" dirty="0" err="1"/>
              <a:t>municipality</a:t>
            </a:r>
            <a:r>
              <a:rPr lang="nl-BE" dirty="0"/>
              <a:t> is keen on. Zaventem </a:t>
            </a:r>
            <a:r>
              <a:rPr lang="nl-BE" dirty="0" err="1"/>
              <a:t>however</a:t>
            </a:r>
            <a:r>
              <a:rPr lang="nl-BE" dirty="0"/>
              <a:t>, had </a:t>
            </a:r>
            <a:r>
              <a:rPr lang="nl-BE" dirty="0" err="1"/>
              <a:t>its</a:t>
            </a:r>
            <a:r>
              <a:rPr lang="nl-BE" dirty="0"/>
              <a:t> </a:t>
            </a:r>
            <a:r>
              <a:rPr lang="nl-BE" dirty="0" err="1"/>
              <a:t>own</a:t>
            </a:r>
            <a:r>
              <a:rPr lang="nl-BE" dirty="0"/>
              <a:t> </a:t>
            </a:r>
            <a:r>
              <a:rPr lang="nl-BE" dirty="0" err="1"/>
              <a:t>vision</a:t>
            </a:r>
            <a:r>
              <a:rPr lang="nl-BE" dirty="0"/>
              <a:t> on </a:t>
            </a:r>
            <a:r>
              <a:rPr lang="nl-BE" dirty="0" err="1"/>
              <a:t>creating</a:t>
            </a:r>
            <a:r>
              <a:rPr lang="nl-BE" dirty="0"/>
              <a:t> </a:t>
            </a:r>
            <a:r>
              <a:rPr lang="nl-BE" dirty="0" err="1"/>
              <a:t>participation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0327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For </a:t>
            </a:r>
            <a:r>
              <a:rPr lang="nl-BE" dirty="0" err="1"/>
              <a:t>the</a:t>
            </a:r>
            <a:r>
              <a:rPr lang="nl-BE" dirty="0"/>
              <a:t> park Het Zeen, we had </a:t>
            </a:r>
            <a:r>
              <a:rPr lang="nl-BE" dirty="0" err="1"/>
              <a:t>several</a:t>
            </a:r>
            <a:r>
              <a:rPr lang="nl-BE" dirty="0"/>
              <a:t> options. But </a:t>
            </a:r>
            <a:r>
              <a:rPr lang="nl-BE" dirty="0" err="1"/>
              <a:t>also</a:t>
            </a:r>
            <a:r>
              <a:rPr lang="nl-BE" dirty="0"/>
              <a:t>: </a:t>
            </a:r>
            <a:r>
              <a:rPr lang="nl-BE" dirty="0" err="1"/>
              <a:t>the</a:t>
            </a:r>
            <a:r>
              <a:rPr lang="nl-BE" dirty="0"/>
              <a:t> park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its</a:t>
            </a:r>
            <a:r>
              <a:rPr lang="nl-BE" dirty="0"/>
              <a:t> </a:t>
            </a:r>
            <a:r>
              <a:rPr lang="nl-BE" dirty="0" err="1"/>
              <a:t>surroundings</a:t>
            </a:r>
            <a:r>
              <a:rPr lang="nl-BE" dirty="0"/>
              <a:t> had </a:t>
            </a:r>
            <a:r>
              <a:rPr lang="nl-BE" dirty="0" err="1"/>
              <a:t>several</a:t>
            </a:r>
            <a:r>
              <a:rPr lang="nl-BE" dirty="0"/>
              <a:t> </a:t>
            </a:r>
            <a:r>
              <a:rPr lang="nl-BE" dirty="0" err="1"/>
              <a:t>functions</a:t>
            </a:r>
            <a:r>
              <a:rPr lang="nl-BE" dirty="0"/>
              <a:t>. </a:t>
            </a:r>
            <a:r>
              <a:rPr lang="nl-BE" dirty="0" err="1"/>
              <a:t>There</a:t>
            </a:r>
            <a:r>
              <a:rPr lang="nl-BE" dirty="0"/>
              <a:t> </a:t>
            </a:r>
            <a:r>
              <a:rPr lang="nl-BE" dirty="0" err="1"/>
              <a:t>were</a:t>
            </a:r>
            <a:r>
              <a:rPr lang="nl-BE" dirty="0"/>
              <a:t> tennis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football</a:t>
            </a:r>
            <a:r>
              <a:rPr lang="nl-BE" dirty="0"/>
              <a:t> fields. </a:t>
            </a:r>
            <a:r>
              <a:rPr lang="nl-BE" dirty="0" err="1"/>
              <a:t>There</a:t>
            </a:r>
            <a:r>
              <a:rPr lang="nl-BE" dirty="0"/>
              <a:t> was a skate park, a </a:t>
            </a:r>
            <a:r>
              <a:rPr lang="nl-BE" dirty="0" err="1"/>
              <a:t>youth</a:t>
            </a:r>
            <a:r>
              <a:rPr lang="nl-BE" dirty="0"/>
              <a:t> club, a </a:t>
            </a:r>
            <a:r>
              <a:rPr lang="nl-BE" dirty="0" err="1"/>
              <a:t>youth</a:t>
            </a:r>
            <a:r>
              <a:rPr lang="nl-BE" dirty="0"/>
              <a:t> </a:t>
            </a:r>
            <a:r>
              <a:rPr lang="nl-BE" dirty="0" err="1"/>
              <a:t>association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a lot of </a:t>
            </a:r>
            <a:r>
              <a:rPr lang="nl-BE" dirty="0" err="1"/>
              <a:t>housing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immediate</a:t>
            </a:r>
            <a:r>
              <a:rPr lang="nl-BE" dirty="0"/>
              <a:t> </a:t>
            </a:r>
            <a:r>
              <a:rPr lang="nl-BE" dirty="0" err="1"/>
              <a:t>neighbourhood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2650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During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meetings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partners </a:t>
            </a:r>
            <a:r>
              <a:rPr lang="nl-BE" dirty="0" err="1"/>
              <a:t>the</a:t>
            </a:r>
            <a:r>
              <a:rPr lang="nl-BE" dirty="0"/>
              <a:t> plan was </a:t>
            </a:r>
            <a:r>
              <a:rPr lang="nl-BE" dirty="0" err="1"/>
              <a:t>already</a:t>
            </a:r>
            <a:r>
              <a:rPr lang="nl-BE" dirty="0"/>
              <a:t> </a:t>
            </a:r>
            <a:r>
              <a:rPr lang="nl-BE" dirty="0" err="1"/>
              <a:t>finetuned</a:t>
            </a:r>
            <a:r>
              <a:rPr lang="nl-BE" dirty="0"/>
              <a:t> a lot. The </a:t>
            </a:r>
            <a:r>
              <a:rPr lang="nl-BE" dirty="0" err="1"/>
              <a:t>municipality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instance</a:t>
            </a:r>
            <a:r>
              <a:rPr lang="nl-BE" dirty="0"/>
              <a:t> </a:t>
            </a:r>
            <a:r>
              <a:rPr lang="nl-BE" dirty="0" err="1"/>
              <a:t>wanted</a:t>
            </a:r>
            <a:r>
              <a:rPr lang="nl-BE" dirty="0"/>
              <a:t> a </a:t>
            </a:r>
            <a:r>
              <a:rPr lang="nl-BE" dirty="0" err="1"/>
              <a:t>possibility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walk </a:t>
            </a:r>
            <a:r>
              <a:rPr lang="nl-BE" dirty="0" err="1"/>
              <a:t>through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whole</a:t>
            </a:r>
            <a:r>
              <a:rPr lang="nl-BE" dirty="0"/>
              <a:t> park, a running </a:t>
            </a:r>
            <a:r>
              <a:rPr lang="nl-BE" dirty="0" err="1"/>
              <a:t>path</a:t>
            </a:r>
            <a:r>
              <a:rPr lang="nl-BE" dirty="0"/>
              <a:t>, fitness </a:t>
            </a:r>
            <a:r>
              <a:rPr lang="nl-BE" dirty="0" err="1"/>
              <a:t>elements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a </a:t>
            </a:r>
            <a:r>
              <a:rPr lang="nl-BE" dirty="0" err="1"/>
              <a:t>little</a:t>
            </a:r>
            <a:r>
              <a:rPr lang="nl-BE" dirty="0"/>
              <a:t> </a:t>
            </a:r>
            <a:r>
              <a:rPr lang="nl-BE" dirty="0" err="1"/>
              <a:t>sports</a:t>
            </a:r>
            <a:r>
              <a:rPr lang="nl-BE" dirty="0"/>
              <a:t> </a:t>
            </a:r>
            <a:r>
              <a:rPr lang="nl-BE" dirty="0" err="1"/>
              <a:t>ground</a:t>
            </a:r>
            <a:r>
              <a:rPr lang="nl-BE" dirty="0"/>
              <a:t>. But </a:t>
            </a:r>
            <a:r>
              <a:rPr lang="nl-BE" dirty="0" err="1"/>
              <a:t>together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municipality</a:t>
            </a:r>
            <a:r>
              <a:rPr lang="nl-BE" dirty="0"/>
              <a:t>, we went </a:t>
            </a:r>
            <a:r>
              <a:rPr lang="nl-BE" dirty="0" err="1"/>
              <a:t>further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4146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For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playgrounds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Flemish</a:t>
            </a:r>
            <a:r>
              <a:rPr lang="nl-BE" dirty="0"/>
              <a:t> Land Agency </a:t>
            </a:r>
            <a:r>
              <a:rPr lang="nl-BE" dirty="0" err="1"/>
              <a:t>consulted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local</a:t>
            </a:r>
            <a:r>
              <a:rPr lang="nl-BE" dirty="0"/>
              <a:t> school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asked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children</a:t>
            </a:r>
            <a:r>
              <a:rPr lang="nl-BE" dirty="0"/>
              <a:t> </a:t>
            </a:r>
            <a:r>
              <a:rPr lang="nl-BE" dirty="0" err="1"/>
              <a:t>what</a:t>
            </a:r>
            <a:r>
              <a:rPr lang="nl-BE" dirty="0"/>
              <a:t> kind of </a:t>
            </a:r>
            <a:r>
              <a:rPr lang="nl-BE" dirty="0" err="1"/>
              <a:t>playground</a:t>
            </a:r>
            <a:r>
              <a:rPr lang="nl-BE" dirty="0"/>
              <a:t> </a:t>
            </a:r>
            <a:r>
              <a:rPr lang="nl-BE" dirty="0" err="1"/>
              <a:t>they</a:t>
            </a:r>
            <a:r>
              <a:rPr lang="nl-BE" dirty="0"/>
              <a:t> </a:t>
            </a:r>
            <a:r>
              <a:rPr lang="nl-BE" dirty="0" err="1"/>
              <a:t>preferred</a:t>
            </a:r>
            <a:r>
              <a:rPr lang="nl-BE" dirty="0"/>
              <a:t>. </a:t>
            </a:r>
            <a:r>
              <a:rPr lang="nl-BE" dirty="0" err="1"/>
              <a:t>Therefore</a:t>
            </a:r>
            <a:r>
              <a:rPr lang="nl-BE" dirty="0"/>
              <a:t> </a:t>
            </a:r>
            <a:r>
              <a:rPr lang="nl-BE" dirty="0" err="1"/>
              <a:t>they</a:t>
            </a:r>
            <a:r>
              <a:rPr lang="nl-BE" dirty="0"/>
              <a:t> </a:t>
            </a:r>
            <a:r>
              <a:rPr lang="nl-BE" dirty="0" err="1"/>
              <a:t>used</a:t>
            </a:r>
            <a:r>
              <a:rPr lang="nl-BE" dirty="0"/>
              <a:t> </a:t>
            </a:r>
            <a:r>
              <a:rPr lang="nl-BE" dirty="0" err="1"/>
              <a:t>examples</a:t>
            </a:r>
            <a:r>
              <a:rPr lang="nl-BE" dirty="0"/>
              <a:t>, </a:t>
            </a:r>
            <a:r>
              <a:rPr lang="nl-BE" dirty="0" err="1"/>
              <a:t>drawings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pictures. </a:t>
            </a:r>
            <a:r>
              <a:rPr lang="nl-BE" dirty="0" err="1"/>
              <a:t>So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would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easier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children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choose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057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1168554" y="584200"/>
            <a:ext cx="6830227" cy="2844800"/>
          </a:xfrm>
        </p:spPr>
        <p:txBody>
          <a:bodyPr anchor="ctr">
            <a:noAutofit/>
          </a:bodyPr>
          <a:lstStyle>
            <a:lvl1pPr indent="0" algn="l">
              <a:lnSpc>
                <a:spcPts val="3800"/>
              </a:lnSpc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4583667" y="4140000"/>
            <a:ext cx="4284663" cy="188428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30" y="296863"/>
            <a:ext cx="900000" cy="179544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23137"/>
            <a:ext cx="942381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3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3_Titel +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1116000"/>
          </a:xfrm>
        </p:spPr>
        <p:txBody>
          <a:bodyPr anchor="t" anchorCtr="0"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50937" y="1736725"/>
            <a:ext cx="7708899" cy="3960813"/>
          </a:xfrm>
        </p:spPr>
        <p:txBody>
          <a:bodyPr bIns="0"/>
          <a:lstStyle>
            <a:lvl1pPr marL="266700" indent="-266700">
              <a:lnSpc>
                <a:spcPct val="90000"/>
              </a:lnSpc>
              <a:buFontTx/>
              <a:buBlip>
                <a:blip r:embed="rId2"/>
              </a:buBlip>
              <a:defRPr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67875" y="6561678"/>
            <a:ext cx="4730906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1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7998781" y="6561138"/>
            <a:ext cx="1145219" cy="296862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6021138"/>
            <a:ext cx="138656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87120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oorpagi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1/10/2019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2081047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16013" y="584200"/>
            <a:ext cx="774065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16013" y="1736725"/>
            <a:ext cx="7740650" cy="396081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1" y="0"/>
            <a:ext cx="288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67875" y="6561678"/>
            <a:ext cx="4730906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dirty="0"/>
              <a:t>FLEMISH LAND AGENCY</a:t>
            </a:r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7998781" y="6561138"/>
            <a:ext cx="1145219" cy="296862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3452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hf hdr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600" b="1" i="0" kern="1200">
          <a:solidFill>
            <a:schemeClr val="tx1"/>
          </a:solidFill>
          <a:latin typeface="+mj-lt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5"/>
        </a:buBlip>
        <a:tabLst>
          <a:tab pos="269875" algn="l"/>
        </a:tabLst>
        <a:defRPr sz="2200" b="1" kern="1200" spc="0">
          <a:solidFill>
            <a:schemeClr val="tx1"/>
          </a:solidFill>
          <a:latin typeface="+mj-lt"/>
          <a:ea typeface="+mn-ea"/>
          <a:cs typeface="+mn-cs"/>
        </a:defRPr>
      </a:lvl1pPr>
      <a:lvl2pPr marL="539750" indent="-269875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6"/>
        </a:buBlip>
        <a:tabLst>
          <a:tab pos="539750" algn="l"/>
        </a:tabLst>
        <a:defRPr sz="2200" kern="1200" spc="0">
          <a:solidFill>
            <a:schemeClr val="bg1">
              <a:lumMod val="50000"/>
            </a:schemeClr>
          </a:solidFill>
          <a:latin typeface="+mj-lt"/>
          <a:ea typeface="+mn-ea"/>
          <a:cs typeface="+mn-cs"/>
        </a:defRPr>
      </a:lvl2pPr>
      <a:lvl3pPr marL="809625" indent="-287338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7"/>
        </a:buBlip>
        <a:tabLst>
          <a:tab pos="809625" algn="l"/>
        </a:tabLst>
        <a:defRPr sz="2000" kern="1200" spc="0">
          <a:solidFill>
            <a:schemeClr val="tx1"/>
          </a:solidFill>
          <a:latin typeface="+mj-lt"/>
          <a:ea typeface="+mn-ea"/>
          <a:cs typeface="+mn-cs"/>
        </a:defRPr>
      </a:lvl3pPr>
      <a:lvl4pPr marL="1150938" indent="-287338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8"/>
        </a:buBlip>
        <a:tabLst>
          <a:tab pos="1166813" algn="l"/>
        </a:tabLst>
        <a:defRPr sz="2000" kern="1200" spc="0">
          <a:solidFill>
            <a:schemeClr val="tx1"/>
          </a:solidFill>
          <a:latin typeface="+mj-lt"/>
          <a:ea typeface="+mn-ea"/>
          <a:cs typeface="+mn-cs"/>
        </a:defRPr>
      </a:lvl4pPr>
      <a:lvl5pPr marL="1439863" indent="-287338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5"/>
        </a:buBlip>
        <a:tabLst>
          <a:tab pos="1436688" algn="l"/>
        </a:tabLst>
        <a:defRPr sz="2000" kern="1200" spc="0" baseline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0" orient="horz" pos="368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63" userDrawn="1">
          <p15:clr>
            <a:srgbClr val="F26B43"/>
          </p15:clr>
        </p15:guide>
        <p15:guide id="4" pos="703" userDrawn="1">
          <p15:clr>
            <a:srgbClr val="F26B43"/>
          </p15:clr>
        </p15:guide>
        <p15:guide id="5" pos="5579" userDrawn="1">
          <p15:clr>
            <a:srgbClr val="F26B43"/>
          </p15:clr>
        </p15:guide>
        <p15:guide id="6" orient="horz" pos="1094" userDrawn="1">
          <p15:clr>
            <a:srgbClr val="F26B43"/>
          </p15:clr>
        </p15:guide>
        <p15:guide id="7" orient="horz" pos="187" userDrawn="1">
          <p15:clr>
            <a:srgbClr val="F26B43"/>
          </p15:clr>
        </p15:guide>
        <p15:guide id="8" orient="horz" pos="4133" userDrawn="1">
          <p15:clr>
            <a:srgbClr val="F26B43"/>
          </p15:clr>
        </p15:guide>
        <p15:guide id="9" orient="horz" pos="3589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12.jpe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7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7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7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7.jpe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7.jpe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27.jpe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7.jpe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2" y="0"/>
            <a:ext cx="8862068" cy="5841138"/>
          </a:xfrm>
          <a:prstGeom prst="rect">
            <a:avLst/>
          </a:prstGeom>
        </p:spPr>
      </p:pic>
      <p:sp>
        <p:nvSpPr>
          <p:cNvPr id="25" name="Titel 24"/>
          <p:cNvSpPr>
            <a:spLocks noGrp="1"/>
          </p:cNvSpPr>
          <p:nvPr>
            <p:ph type="ctrTitle"/>
          </p:nvPr>
        </p:nvSpPr>
        <p:spPr>
          <a:xfrm>
            <a:off x="3040216" y="4877200"/>
            <a:ext cx="6830227" cy="2844800"/>
          </a:xfrm>
        </p:spPr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Het Zeen</a:t>
            </a:r>
            <a:br>
              <a:rPr lang="nl-BE" dirty="0"/>
            </a:br>
            <a:endParaRPr lang="nl-BE" dirty="0"/>
          </a:p>
        </p:txBody>
      </p:sp>
      <p:grpSp>
        <p:nvGrpSpPr>
          <p:cNvPr id="8" name="Groeperen 10"/>
          <p:cNvGrpSpPr/>
          <p:nvPr/>
        </p:nvGrpSpPr>
        <p:grpSpPr>
          <a:xfrm>
            <a:off x="281932" y="3289300"/>
            <a:ext cx="8862068" cy="3661200"/>
            <a:chOff x="288000" y="3402000"/>
            <a:chExt cx="8856000" cy="3456000"/>
          </a:xfrm>
        </p:grpSpPr>
        <p:sp>
          <p:nvSpPr>
            <p:cNvPr id="9" name="Rechthoek 8"/>
            <p:cNvSpPr/>
            <p:nvPr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910" y="296863"/>
            <a:ext cx="1848753" cy="720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425966" y="2126225"/>
            <a:ext cx="8292067" cy="864000"/>
          </a:xfrm>
        </p:spPr>
        <p:txBody>
          <a:bodyPr/>
          <a:lstStyle/>
          <a:p>
            <a:pPr marL="0" lvl="0" indent="0">
              <a:buNone/>
            </a:pPr>
            <a:r>
              <a:rPr lang="nl-BE" sz="3600" dirty="0">
                <a:solidFill>
                  <a:schemeClr val="bg1"/>
                </a:solidFill>
              </a:rPr>
              <a:t>Building green </a:t>
            </a:r>
            <a:r>
              <a:rPr lang="nl-BE" sz="3600" dirty="0" err="1">
                <a:solidFill>
                  <a:schemeClr val="bg1"/>
                </a:solidFill>
              </a:rPr>
              <a:t>infrastructure</a:t>
            </a:r>
            <a:r>
              <a:rPr lang="nl-BE" sz="3600" dirty="0">
                <a:solidFill>
                  <a:schemeClr val="bg1"/>
                </a:solidFill>
              </a:rPr>
              <a:t> </a:t>
            </a:r>
            <a:r>
              <a:rPr lang="nl-BE" sz="3600" dirty="0" err="1">
                <a:solidFill>
                  <a:schemeClr val="bg1"/>
                </a:solidFill>
              </a:rPr>
              <a:t>together</a:t>
            </a:r>
            <a:endParaRPr lang="nl-BE" sz="3600" dirty="0">
              <a:solidFill>
                <a:schemeClr val="bg1"/>
              </a:solidFill>
            </a:endParaRP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12191835" y="-16093986"/>
            <a:ext cx="20232250" cy="1176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8BF63A5B-81BE-44EB-B4EB-CB9D77EBF0DE}"/>
              </a:ext>
            </a:extLst>
          </p:cNvPr>
          <p:cNvSpPr txBox="1">
            <a:spLocks/>
          </p:cNvSpPr>
          <p:nvPr/>
        </p:nvSpPr>
        <p:spPr>
          <a:xfrm>
            <a:off x="4260953" y="3931443"/>
            <a:ext cx="3671333" cy="1034238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87338" indent="-28733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0000"/>
              <a:buFontTx/>
              <a:buBlip>
                <a:blip r:embed="rId6"/>
              </a:buBlip>
              <a:tabLst>
                <a:tab pos="266700" algn="l"/>
              </a:tabLst>
              <a:defRPr sz="2200" b="1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41338" indent="-27463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70000"/>
              <a:buFontTx/>
              <a:buBlip>
                <a:blip r:embed="rId7"/>
              </a:buBlip>
              <a:tabLst>
                <a:tab pos="541338" algn="l"/>
              </a:tabLst>
              <a:defRPr sz="22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8038" indent="-2667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0000"/>
              <a:buFontTx/>
              <a:buBlip>
                <a:blip r:embed="rId8"/>
              </a:buBlip>
              <a:tabLst>
                <a:tab pos="808038" algn="l"/>
              </a:tabLst>
              <a:defRPr sz="20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0938" indent="-28733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75000"/>
              <a:buFontTx/>
              <a:buBlip>
                <a:blip r:embed="rId9"/>
              </a:buBlip>
              <a:tabLst>
                <a:tab pos="1163638" algn="l"/>
              </a:tabLst>
              <a:defRPr sz="18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38275" indent="-28733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0000"/>
              <a:buFontTx/>
              <a:buBlip>
                <a:blip r:embed="rId6"/>
              </a:buBlip>
              <a:tabLst>
                <a:tab pos="1438275" algn="l"/>
              </a:tabLst>
              <a:defRPr sz="1800" kern="1200" spc="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l-BE" i="1" dirty="0" err="1"/>
              <a:t>Participation</a:t>
            </a:r>
            <a:r>
              <a:rPr lang="nl-BE" i="1" dirty="0"/>
              <a:t>, a </a:t>
            </a:r>
            <a:r>
              <a:rPr lang="nl-BE" i="1" dirty="0" err="1"/>
              <a:t>necessary</a:t>
            </a:r>
            <a:r>
              <a:rPr lang="nl-BE" i="1" dirty="0"/>
              <a:t> tool </a:t>
            </a:r>
            <a:r>
              <a:rPr lang="nl-BE" i="1" dirty="0" err="1"/>
              <a:t>for</a:t>
            </a:r>
            <a:r>
              <a:rPr lang="nl-BE" i="1" dirty="0"/>
              <a:t> green-blue </a:t>
            </a:r>
            <a:r>
              <a:rPr lang="nl-BE" i="1" dirty="0" err="1"/>
              <a:t>implementation</a:t>
            </a:r>
            <a:r>
              <a:rPr lang="nl-BE" i="1" dirty="0"/>
              <a:t> in </a:t>
            </a:r>
            <a:r>
              <a:rPr lang="nl-BE" i="1" dirty="0" err="1"/>
              <a:t>urban</a:t>
            </a:r>
            <a:r>
              <a:rPr lang="nl-BE" i="1" dirty="0"/>
              <a:t> </a:t>
            </a:r>
            <a:r>
              <a:rPr lang="nl-BE" i="1" dirty="0" err="1"/>
              <a:t>areas</a:t>
            </a:r>
            <a:endParaRPr lang="nl-BE" sz="2800" dirty="0"/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A5A5DED8-B68C-45FE-9D3C-0F24D0364398}"/>
              </a:ext>
            </a:extLst>
          </p:cNvPr>
          <p:cNvSpPr txBox="1">
            <a:spLocks/>
          </p:cNvSpPr>
          <p:nvPr/>
        </p:nvSpPr>
        <p:spPr>
          <a:xfrm>
            <a:off x="4730394" y="5079322"/>
            <a:ext cx="3671333" cy="70021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87338" indent="-28733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0000"/>
              <a:buFontTx/>
              <a:buBlip>
                <a:blip r:embed="rId6"/>
              </a:buBlip>
              <a:tabLst>
                <a:tab pos="266700" algn="l"/>
              </a:tabLst>
              <a:defRPr sz="2200" b="1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41338" indent="-27463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70000"/>
              <a:buFontTx/>
              <a:buBlip>
                <a:blip r:embed="rId7"/>
              </a:buBlip>
              <a:tabLst>
                <a:tab pos="541338" algn="l"/>
              </a:tabLst>
              <a:defRPr sz="22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8038" indent="-2667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0000"/>
              <a:buFontTx/>
              <a:buBlip>
                <a:blip r:embed="rId8"/>
              </a:buBlip>
              <a:tabLst>
                <a:tab pos="808038" algn="l"/>
              </a:tabLst>
              <a:defRPr sz="20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0938" indent="-28733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75000"/>
              <a:buFontTx/>
              <a:buBlip>
                <a:blip r:embed="rId9"/>
              </a:buBlip>
              <a:tabLst>
                <a:tab pos="1163638" algn="l"/>
              </a:tabLst>
              <a:defRPr sz="18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38275" indent="-28733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SzPct val="90000"/>
              <a:buFontTx/>
              <a:buBlip>
                <a:blip r:embed="rId6"/>
              </a:buBlip>
              <a:tabLst>
                <a:tab pos="1438275" algn="l"/>
              </a:tabLst>
              <a:defRPr sz="1800" kern="1200" spc="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l-BE" sz="1600" i="1" dirty="0"/>
              <a:t>Ingrid Holemans, </a:t>
            </a:r>
            <a:r>
              <a:rPr lang="nl-BE" sz="1600" i="1" dirty="0" err="1"/>
              <a:t>mayor</a:t>
            </a:r>
            <a:r>
              <a:rPr lang="nl-BE" sz="1600" i="1" dirty="0"/>
              <a:t> of Zaventem</a:t>
            </a:r>
          </a:p>
          <a:p>
            <a:pPr marL="0" indent="0">
              <a:buFontTx/>
              <a:buNone/>
            </a:pPr>
            <a:r>
              <a:rPr lang="nl-BE" sz="1600" i="1" dirty="0"/>
              <a:t>Luc Vander Elst, project manager VLM</a:t>
            </a:r>
            <a:endParaRPr lang="nl-BE" sz="1600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3BEAA5F-A8AF-496F-B122-26F098755D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47" y="5412824"/>
            <a:ext cx="1323803" cy="1226968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93F653BF-6B7E-4B68-ABED-EC430C095915}"/>
              </a:ext>
            </a:extLst>
          </p:cNvPr>
          <p:cNvGrpSpPr/>
          <p:nvPr/>
        </p:nvGrpSpPr>
        <p:grpSpPr>
          <a:xfrm>
            <a:off x="4568427" y="5922118"/>
            <a:ext cx="2107588" cy="647700"/>
            <a:chOff x="875035" y="4586447"/>
            <a:chExt cx="2107588" cy="647700"/>
          </a:xfrm>
        </p:grpSpPr>
        <p:pic>
          <p:nvPicPr>
            <p:cNvPr id="19" name="Afbeelding 2">
              <a:extLst>
                <a:ext uri="{FF2B5EF4-FFF2-40B4-BE49-F238E27FC236}">
                  <a16:creationId xmlns:a16="http://schemas.microsoft.com/office/drawing/2014/main" id="{46A56F6D-4B5F-4DA0-A6D0-2A29EEBDD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35" y="4586447"/>
              <a:ext cx="8953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Afbeelding 1">
              <a:extLst>
                <a:ext uri="{FF2B5EF4-FFF2-40B4-BE49-F238E27FC236}">
                  <a16:creationId xmlns:a16="http://schemas.microsoft.com/office/drawing/2014/main" id="{73FAA5DD-A4A6-454D-A044-F72C24D15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98" y="4586447"/>
              <a:ext cx="10382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10</a:t>
            </a:fld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AADE02A-4FDA-481C-8C5A-0FCB6835F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58" y="5517999"/>
            <a:ext cx="1116908" cy="103520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C395D6D-3658-4426-AEA2-733A4F0D94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05162"/>
            <a:ext cx="5364088" cy="355283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ACF126-2C5F-4D9D-8A21-579110D9D1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t="19383"/>
          <a:stretch/>
        </p:blipFill>
        <p:spPr>
          <a:xfrm>
            <a:off x="0" y="0"/>
            <a:ext cx="4730906" cy="3552838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7217AA50-5DB7-4980-9C34-BED4E4775F28}"/>
              </a:ext>
            </a:extLst>
          </p:cNvPr>
          <p:cNvGrpSpPr/>
          <p:nvPr/>
        </p:nvGrpSpPr>
        <p:grpSpPr>
          <a:xfrm>
            <a:off x="875035" y="4586447"/>
            <a:ext cx="2107588" cy="647700"/>
            <a:chOff x="875035" y="4586447"/>
            <a:chExt cx="2107588" cy="647700"/>
          </a:xfrm>
        </p:grpSpPr>
        <p:pic>
          <p:nvPicPr>
            <p:cNvPr id="14" name="Afbeelding 2">
              <a:extLst>
                <a:ext uri="{FF2B5EF4-FFF2-40B4-BE49-F238E27FC236}">
                  <a16:creationId xmlns:a16="http://schemas.microsoft.com/office/drawing/2014/main" id="{1AE87B44-B4F5-4E7C-A143-03565159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35" y="4586447"/>
              <a:ext cx="8953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Afbeelding 1">
              <a:extLst>
                <a:ext uri="{FF2B5EF4-FFF2-40B4-BE49-F238E27FC236}">
                  <a16:creationId xmlns:a16="http://schemas.microsoft.com/office/drawing/2014/main" id="{8CE7452B-0E52-4F62-831C-685A05A29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98" y="4586447"/>
              <a:ext cx="10382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7265402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11</a:t>
            </a:fld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23C5F1F-5D9F-4A1A-A88B-B6F873D61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7388" cy="378904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5203902-A34E-4DC7-AD10-3BBAD7DCD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75" y="2966021"/>
            <a:ext cx="5876125" cy="389197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AADE02A-4FDA-481C-8C5A-0FCB6835F2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525931"/>
            <a:ext cx="1116908" cy="1035207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EBDA5529-74FB-4244-9F75-7C28AAA7B248}"/>
              </a:ext>
            </a:extLst>
          </p:cNvPr>
          <p:cNvGrpSpPr/>
          <p:nvPr/>
        </p:nvGrpSpPr>
        <p:grpSpPr>
          <a:xfrm>
            <a:off x="731106" y="4588160"/>
            <a:ext cx="2107588" cy="647700"/>
            <a:chOff x="875035" y="4586447"/>
            <a:chExt cx="2107588" cy="647700"/>
          </a:xfrm>
        </p:grpSpPr>
        <p:pic>
          <p:nvPicPr>
            <p:cNvPr id="8" name="Afbeelding 2">
              <a:extLst>
                <a:ext uri="{FF2B5EF4-FFF2-40B4-BE49-F238E27FC236}">
                  <a16:creationId xmlns:a16="http://schemas.microsoft.com/office/drawing/2014/main" id="{116E7095-9C71-4BFF-962F-19854D598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35" y="4586447"/>
              <a:ext cx="8953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Afbeelding 1">
              <a:extLst>
                <a:ext uri="{FF2B5EF4-FFF2-40B4-BE49-F238E27FC236}">
                  <a16:creationId xmlns:a16="http://schemas.microsoft.com/office/drawing/2014/main" id="{E1245EE6-9D77-4D3F-A21B-7D29DCE8D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98" y="4586447"/>
              <a:ext cx="10382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4280537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12</a:t>
            </a:fld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567D20F-E487-40A5-9243-29292AEDEE9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6096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53E6E06-FFA5-450C-A2EC-912BC8C411C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93" y="3013710"/>
            <a:ext cx="5760720" cy="384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F3C8446-C28D-4371-9F68-BC8AD3749A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35" y="5441983"/>
            <a:ext cx="1116908" cy="1035207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20CE5D03-B7DF-4F9E-BDA1-A5D6E8B39039}"/>
              </a:ext>
            </a:extLst>
          </p:cNvPr>
          <p:cNvGrpSpPr/>
          <p:nvPr/>
        </p:nvGrpSpPr>
        <p:grpSpPr>
          <a:xfrm>
            <a:off x="651753" y="4491655"/>
            <a:ext cx="2107588" cy="647700"/>
            <a:chOff x="875035" y="4586447"/>
            <a:chExt cx="2107588" cy="647700"/>
          </a:xfrm>
        </p:grpSpPr>
        <p:pic>
          <p:nvPicPr>
            <p:cNvPr id="10" name="Afbeelding 2">
              <a:extLst>
                <a:ext uri="{FF2B5EF4-FFF2-40B4-BE49-F238E27FC236}">
                  <a16:creationId xmlns:a16="http://schemas.microsoft.com/office/drawing/2014/main" id="{310CD703-1333-49C4-9751-FC223E999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35" y="4586447"/>
              <a:ext cx="8953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Afbeelding 1">
              <a:extLst>
                <a:ext uri="{FF2B5EF4-FFF2-40B4-BE49-F238E27FC236}">
                  <a16:creationId xmlns:a16="http://schemas.microsoft.com/office/drawing/2014/main" id="{2B4A70DD-B9E9-4C51-8122-364322C84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98" y="4586447"/>
              <a:ext cx="10382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8690693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B776CDB-913E-4B0B-9916-278BF79D0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775"/>
            <a:ext cx="9144000" cy="6102626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76551535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14</a:t>
            </a:fld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25A459B-81C0-4334-B37D-29F76769E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E512600-1950-40C3-B55A-3927A5C49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00" y="0"/>
            <a:ext cx="4572000" cy="3429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BF8CB2F-4BEA-4556-A276-11EF47A0D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820"/>
            <a:ext cx="4730906" cy="354818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59BDA3F-FF07-4B3B-A633-977ED5BE4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47892"/>
            <a:ext cx="4680144" cy="35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44772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15</a:t>
            </a:fld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E4595FD-A1C7-4E71-A907-A2F8E5B6C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" y="0"/>
            <a:ext cx="4572000" cy="3429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6592869-8C02-408E-9BA8-AAFA8CF7F5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830236" cy="362267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E209D57-6CC5-4502-B054-A7727D0926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7818"/>
            <a:ext cx="4730906" cy="35481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08E3958-2B34-4749-87CD-161E08E9DE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54425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16</a:t>
            </a:fld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C786F00-1728-4F00-AB96-814168CAC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67" y="5525931"/>
            <a:ext cx="1116908" cy="1035207"/>
          </a:xfrm>
          <a:prstGeom prst="rect">
            <a:avLst/>
          </a:prstGeom>
        </p:spPr>
      </p:pic>
      <p:grpSp>
        <p:nvGrpSpPr>
          <p:cNvPr id="16" name="Groep 15">
            <a:extLst>
              <a:ext uri="{FF2B5EF4-FFF2-40B4-BE49-F238E27FC236}">
                <a16:creationId xmlns:a16="http://schemas.microsoft.com/office/drawing/2014/main" id="{D2B35EC7-EC1B-4481-A386-F0670D2715F1}"/>
              </a:ext>
            </a:extLst>
          </p:cNvPr>
          <p:cNvGrpSpPr/>
          <p:nvPr/>
        </p:nvGrpSpPr>
        <p:grpSpPr>
          <a:xfrm>
            <a:off x="0" y="358276"/>
            <a:ext cx="4719731" cy="2988718"/>
            <a:chOff x="0" y="358276"/>
            <a:chExt cx="4719731" cy="2988718"/>
          </a:xfrm>
        </p:grpSpPr>
        <p:pic>
          <p:nvPicPr>
            <p:cNvPr id="6" name="Afbeelding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2"/>
            <a:stretch/>
          </p:blipFill>
          <p:spPr bwMode="auto">
            <a:xfrm>
              <a:off x="0" y="358276"/>
              <a:ext cx="4719731" cy="2988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al 8"/>
            <p:cNvSpPr/>
            <p:nvPr/>
          </p:nvSpPr>
          <p:spPr>
            <a:xfrm>
              <a:off x="2326581" y="1547791"/>
              <a:ext cx="941294" cy="72614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A39E5072-91B6-4C95-943A-E9685812EA54}"/>
                </a:ext>
              </a:extLst>
            </p:cNvPr>
            <p:cNvSpPr txBox="1"/>
            <p:nvPr/>
          </p:nvSpPr>
          <p:spPr>
            <a:xfrm>
              <a:off x="3742909" y="524734"/>
              <a:ext cx="648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4800" b="1" dirty="0"/>
                <a:t>1</a:t>
              </a:r>
            </a:p>
          </p:txBody>
        </p: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C7220A9D-EDD7-4791-A73C-478DDBAD6E99}"/>
              </a:ext>
            </a:extLst>
          </p:cNvPr>
          <p:cNvGrpSpPr/>
          <p:nvPr/>
        </p:nvGrpSpPr>
        <p:grpSpPr>
          <a:xfrm>
            <a:off x="4876277" y="404995"/>
            <a:ext cx="4247593" cy="3133165"/>
            <a:chOff x="4876277" y="404995"/>
            <a:chExt cx="4247593" cy="3133165"/>
          </a:xfrm>
        </p:grpSpPr>
        <p:pic>
          <p:nvPicPr>
            <p:cNvPr id="7" name="Afbeelding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9" r="4532"/>
            <a:stretch/>
          </p:blipFill>
          <p:spPr bwMode="auto">
            <a:xfrm>
              <a:off x="4876277" y="404995"/>
              <a:ext cx="4247593" cy="313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al 11"/>
            <p:cNvSpPr/>
            <p:nvPr/>
          </p:nvSpPr>
          <p:spPr>
            <a:xfrm>
              <a:off x="6575665" y="1608506"/>
              <a:ext cx="941294" cy="72614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D2E3F5F-947B-468A-93E5-4D9E95CFF50D}"/>
                </a:ext>
              </a:extLst>
            </p:cNvPr>
            <p:cNvSpPr txBox="1"/>
            <p:nvPr/>
          </p:nvSpPr>
          <p:spPr>
            <a:xfrm>
              <a:off x="8247354" y="437539"/>
              <a:ext cx="648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4800" b="1" dirty="0"/>
                <a:t>2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DCBBFA7F-0DAC-4111-8A05-BF1F5CEE903E}"/>
              </a:ext>
            </a:extLst>
          </p:cNvPr>
          <p:cNvGrpSpPr/>
          <p:nvPr/>
        </p:nvGrpSpPr>
        <p:grpSpPr>
          <a:xfrm>
            <a:off x="4194862" y="3707301"/>
            <a:ext cx="4682962" cy="2628317"/>
            <a:chOff x="4194862" y="3707301"/>
            <a:chExt cx="4682962" cy="2628317"/>
          </a:xfrm>
        </p:grpSpPr>
        <p:pic>
          <p:nvPicPr>
            <p:cNvPr id="8" name="Afbeelding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3"/>
            <a:stretch/>
          </p:blipFill>
          <p:spPr bwMode="auto">
            <a:xfrm>
              <a:off x="4194862" y="3763141"/>
              <a:ext cx="4682962" cy="2572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al 10"/>
            <p:cNvSpPr/>
            <p:nvPr/>
          </p:nvSpPr>
          <p:spPr>
            <a:xfrm>
              <a:off x="6372200" y="4952716"/>
              <a:ext cx="941294" cy="72614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B44ADFC8-3345-4F10-9F38-798D0E8B659F}"/>
                </a:ext>
              </a:extLst>
            </p:cNvPr>
            <p:cNvSpPr txBox="1"/>
            <p:nvPr/>
          </p:nvSpPr>
          <p:spPr>
            <a:xfrm>
              <a:off x="7998781" y="3707301"/>
              <a:ext cx="6480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4800" b="1" dirty="0"/>
                <a:t>3</a:t>
              </a: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8657AD21-BD8C-49C6-AC25-8F1E6D5CDB7C}"/>
              </a:ext>
            </a:extLst>
          </p:cNvPr>
          <p:cNvGrpSpPr/>
          <p:nvPr/>
        </p:nvGrpSpPr>
        <p:grpSpPr>
          <a:xfrm>
            <a:off x="875035" y="4586447"/>
            <a:ext cx="2107588" cy="647700"/>
            <a:chOff x="875035" y="4586447"/>
            <a:chExt cx="2107588" cy="647700"/>
          </a:xfrm>
        </p:grpSpPr>
        <p:pic>
          <p:nvPicPr>
            <p:cNvPr id="21" name="Afbeelding 2">
              <a:extLst>
                <a:ext uri="{FF2B5EF4-FFF2-40B4-BE49-F238E27FC236}">
                  <a16:creationId xmlns:a16="http://schemas.microsoft.com/office/drawing/2014/main" id="{DFCFB285-EF1A-4987-AC16-115187D8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35" y="4586447"/>
              <a:ext cx="8953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Afbeelding 1">
              <a:extLst>
                <a:ext uri="{FF2B5EF4-FFF2-40B4-BE49-F238E27FC236}">
                  <a16:creationId xmlns:a16="http://schemas.microsoft.com/office/drawing/2014/main" id="{B4AF1932-DFC2-4B40-84E0-6BE5624A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98" y="4586447"/>
              <a:ext cx="10382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4716465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17</a:t>
            </a:fld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633071B-51AF-4AD5-AFF5-69ED320E8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E3ABAC5-D25F-4E23-A216-055242CCCE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96" y="3105527"/>
            <a:ext cx="5655508" cy="374585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A9337A9-0AF9-4817-B99F-A9C36C21A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41" y="4725144"/>
            <a:ext cx="1116908" cy="1035207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3A89DE8F-7AB1-4271-A27C-7CD477F49C8C}"/>
              </a:ext>
            </a:extLst>
          </p:cNvPr>
          <p:cNvGrpSpPr/>
          <p:nvPr/>
        </p:nvGrpSpPr>
        <p:grpSpPr>
          <a:xfrm>
            <a:off x="590035" y="3789196"/>
            <a:ext cx="2107588" cy="647700"/>
            <a:chOff x="875035" y="4586447"/>
            <a:chExt cx="2107588" cy="647700"/>
          </a:xfrm>
        </p:grpSpPr>
        <p:pic>
          <p:nvPicPr>
            <p:cNvPr id="9" name="Afbeelding 2">
              <a:extLst>
                <a:ext uri="{FF2B5EF4-FFF2-40B4-BE49-F238E27FC236}">
                  <a16:creationId xmlns:a16="http://schemas.microsoft.com/office/drawing/2014/main" id="{5F5F8AD3-ACBA-45BD-BF1B-7228D1E9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35" y="4586447"/>
              <a:ext cx="8953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Afbeelding 1">
              <a:extLst>
                <a:ext uri="{FF2B5EF4-FFF2-40B4-BE49-F238E27FC236}">
                  <a16:creationId xmlns:a16="http://schemas.microsoft.com/office/drawing/2014/main" id="{DC0540B5-6A3A-4DA7-95F0-E0C495504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98" y="4586447"/>
              <a:ext cx="10382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0129709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18</a:t>
            </a:fld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CA5A037-AB3E-4D1C-A45C-735FA614E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E1A072A-9A0F-47E4-866E-215258BE23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8" y="-21923"/>
            <a:ext cx="4283968" cy="321297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05BAE7-15F9-47F3-8123-CE35D181E1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91053"/>
            <a:ext cx="4889263" cy="366694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363FD73-3218-458A-8098-8B366A5789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53036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94734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19</a:t>
            </a:fld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EBDACE6-B9D5-4E6C-BFD0-258ACC162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41B7189A-FA65-4C7F-816F-D0D50EC2A781}"/>
              </a:ext>
            </a:extLst>
          </p:cNvPr>
          <p:cNvGrpSpPr/>
          <p:nvPr/>
        </p:nvGrpSpPr>
        <p:grpSpPr>
          <a:xfrm>
            <a:off x="875035" y="4586447"/>
            <a:ext cx="2107588" cy="647700"/>
            <a:chOff x="875035" y="4586447"/>
            <a:chExt cx="2107588" cy="647700"/>
          </a:xfrm>
        </p:grpSpPr>
        <p:pic>
          <p:nvPicPr>
            <p:cNvPr id="12" name="Afbeelding 2">
              <a:extLst>
                <a:ext uri="{FF2B5EF4-FFF2-40B4-BE49-F238E27FC236}">
                  <a16:creationId xmlns:a16="http://schemas.microsoft.com/office/drawing/2014/main" id="{0156F89B-6D37-4158-ADD8-9E6A6E949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35" y="4586447"/>
              <a:ext cx="8953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Afbeelding 1">
              <a:extLst>
                <a:ext uri="{FF2B5EF4-FFF2-40B4-BE49-F238E27FC236}">
                  <a16:creationId xmlns:a16="http://schemas.microsoft.com/office/drawing/2014/main" id="{8E4D4308-9A80-4AD1-85C1-255560E99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98" y="4586447"/>
              <a:ext cx="10382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4E151E2-C4D1-40C5-A382-0A8F31F087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62" y="5499244"/>
            <a:ext cx="1116908" cy="1035207"/>
          </a:xfrm>
          <a:prstGeom prst="rect">
            <a:avLst/>
          </a:prstGeom>
        </p:spPr>
      </p:pic>
      <p:pic>
        <p:nvPicPr>
          <p:cNvPr id="16" name="Afbeelding 1">
            <a:extLst>
              <a:ext uri="{FF2B5EF4-FFF2-40B4-BE49-F238E27FC236}">
                <a16:creationId xmlns:a16="http://schemas.microsoft.com/office/drawing/2014/main" id="{C52EBA05-3425-4E65-AB6D-554B51DD9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8" y="0"/>
            <a:ext cx="5863059" cy="33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fbeelding 1">
            <a:extLst>
              <a:ext uri="{FF2B5EF4-FFF2-40B4-BE49-F238E27FC236}">
                <a16:creationId xmlns:a16="http://schemas.microsoft.com/office/drawing/2014/main" id="{64CC699A-DE5D-4DBF-8141-1377957FD9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t="8869" r="11116"/>
          <a:stretch/>
        </p:blipFill>
        <p:spPr bwMode="auto">
          <a:xfrm>
            <a:off x="2569770" y="1455993"/>
            <a:ext cx="3281372" cy="152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800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</a:t>
            </a:fld>
            <a:endParaRPr lang="nl-BE" dirty="0"/>
          </a:p>
        </p:txBody>
      </p:sp>
      <p:pic>
        <p:nvPicPr>
          <p:cNvPr id="31" name="Tijdelijke aanduiding voor inhoud 30">
            <a:extLst>
              <a:ext uri="{FF2B5EF4-FFF2-40B4-BE49-F238E27FC236}">
                <a16:creationId xmlns:a16="http://schemas.microsoft.com/office/drawing/2014/main" id="{C59F0024-7B45-4F54-90DB-3A93C81E06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1" y="2631176"/>
            <a:ext cx="5600580" cy="396081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329298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20</a:t>
            </a:fld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663755"/>
          </a:xfrm>
        </p:spPr>
        <p:txBody>
          <a:bodyPr/>
          <a:lstStyle/>
          <a:p>
            <a:r>
              <a:rPr lang="nl-BE" dirty="0" err="1"/>
              <a:t>Conclusion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F84A381-0727-42CD-9E23-0FE4F2436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560" y="1267217"/>
            <a:ext cx="3781103" cy="2126686"/>
          </a:xfrm>
        </p:spPr>
        <p:txBody>
          <a:bodyPr/>
          <a:lstStyle/>
          <a:p>
            <a:r>
              <a:rPr lang="nl-BE" dirty="0"/>
              <a:t>Strategic planning</a:t>
            </a:r>
          </a:p>
          <a:p>
            <a:pPr lvl="1"/>
            <a:r>
              <a:rPr lang="nl-BE" dirty="0"/>
              <a:t>General </a:t>
            </a:r>
            <a:r>
              <a:rPr lang="nl-BE" dirty="0" err="1"/>
              <a:t>measures</a:t>
            </a:r>
            <a:endParaRPr lang="nl-BE" dirty="0"/>
          </a:p>
          <a:p>
            <a:pPr lvl="1"/>
            <a:r>
              <a:rPr lang="nl-BE" dirty="0" err="1"/>
              <a:t>Specialised</a:t>
            </a:r>
            <a:r>
              <a:rPr lang="nl-BE" dirty="0"/>
              <a:t> input</a:t>
            </a:r>
          </a:p>
          <a:p>
            <a:pPr lvl="1"/>
            <a:r>
              <a:rPr lang="nl-BE" dirty="0"/>
              <a:t>Expertise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knowledge</a:t>
            </a:r>
            <a:endParaRPr lang="nl-BE" dirty="0"/>
          </a:p>
          <a:p>
            <a:pPr lvl="1"/>
            <a:r>
              <a:rPr lang="nl-BE" dirty="0" err="1"/>
              <a:t>Refined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partners</a:t>
            </a:r>
          </a:p>
          <a:p>
            <a:pPr lvl="1"/>
            <a:r>
              <a:rPr lang="nl-BE" dirty="0"/>
              <a:t>More or </a:t>
            </a:r>
            <a:r>
              <a:rPr lang="nl-BE" dirty="0" err="1"/>
              <a:t>less</a:t>
            </a:r>
            <a:r>
              <a:rPr lang="nl-BE" dirty="0"/>
              <a:t> top down</a:t>
            </a:r>
          </a:p>
        </p:txBody>
      </p:sp>
      <p:sp>
        <p:nvSpPr>
          <p:cNvPr id="11" name="Tijdelijke aanduiding voor inhoud 6">
            <a:extLst>
              <a:ext uri="{FF2B5EF4-FFF2-40B4-BE49-F238E27FC236}">
                <a16:creationId xmlns:a16="http://schemas.microsoft.com/office/drawing/2014/main" id="{B70A4C14-DCDA-4595-8FB1-E8FF1FAA44CA}"/>
              </a:ext>
            </a:extLst>
          </p:cNvPr>
          <p:cNvSpPr txBox="1">
            <a:spLocks/>
          </p:cNvSpPr>
          <p:nvPr/>
        </p:nvSpPr>
        <p:spPr>
          <a:xfrm>
            <a:off x="5300081" y="1354414"/>
            <a:ext cx="3781103" cy="21536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b="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err="1"/>
              <a:t>Local</a:t>
            </a:r>
            <a:r>
              <a:rPr lang="nl-BE" dirty="0"/>
              <a:t> </a:t>
            </a:r>
            <a:r>
              <a:rPr lang="nl-BE" dirty="0" err="1"/>
              <a:t>needs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concerns</a:t>
            </a:r>
          </a:p>
          <a:p>
            <a:pPr lvl="1"/>
            <a:r>
              <a:rPr lang="nl-BE" dirty="0" err="1"/>
              <a:t>Measures</a:t>
            </a:r>
            <a:r>
              <a:rPr lang="nl-BE" dirty="0"/>
              <a:t> on </a:t>
            </a:r>
            <a:r>
              <a:rPr lang="nl-BE" dirty="0" err="1"/>
              <a:t>local</a:t>
            </a:r>
            <a:r>
              <a:rPr lang="nl-BE" dirty="0"/>
              <a:t> </a:t>
            </a:r>
            <a:r>
              <a:rPr lang="nl-BE" dirty="0" err="1"/>
              <a:t>scale</a:t>
            </a:r>
            <a:endParaRPr lang="nl-BE" dirty="0"/>
          </a:p>
          <a:p>
            <a:pPr lvl="1"/>
            <a:r>
              <a:rPr lang="nl-BE" dirty="0" err="1"/>
              <a:t>Detailed</a:t>
            </a:r>
            <a:r>
              <a:rPr lang="nl-BE" dirty="0"/>
              <a:t> input</a:t>
            </a:r>
          </a:p>
          <a:p>
            <a:pPr lvl="1"/>
            <a:r>
              <a:rPr lang="nl-BE" dirty="0" err="1"/>
              <a:t>Local</a:t>
            </a:r>
            <a:r>
              <a:rPr lang="nl-BE" dirty="0"/>
              <a:t> </a:t>
            </a:r>
            <a:r>
              <a:rPr lang="nl-BE" dirty="0" err="1"/>
              <a:t>experience</a:t>
            </a:r>
            <a:endParaRPr lang="nl-BE" dirty="0"/>
          </a:p>
          <a:p>
            <a:pPr lvl="1"/>
            <a:r>
              <a:rPr lang="nl-BE" dirty="0" err="1"/>
              <a:t>Discussed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locals</a:t>
            </a:r>
            <a:endParaRPr lang="nl-BE" dirty="0"/>
          </a:p>
          <a:p>
            <a:pPr lvl="1"/>
            <a:r>
              <a:rPr lang="nl-BE" dirty="0"/>
              <a:t>Bottom up</a:t>
            </a:r>
          </a:p>
        </p:txBody>
      </p:sp>
      <p:sp>
        <p:nvSpPr>
          <p:cNvPr id="12" name="Tijdelijke aanduiding voor inhoud 6">
            <a:extLst>
              <a:ext uri="{FF2B5EF4-FFF2-40B4-BE49-F238E27FC236}">
                <a16:creationId xmlns:a16="http://schemas.microsoft.com/office/drawing/2014/main" id="{CA3EF929-0BA0-4CFD-84E0-599219247B8D}"/>
              </a:ext>
            </a:extLst>
          </p:cNvPr>
          <p:cNvSpPr txBox="1">
            <a:spLocks/>
          </p:cNvSpPr>
          <p:nvPr/>
        </p:nvSpPr>
        <p:spPr>
          <a:xfrm>
            <a:off x="3114835" y="4115344"/>
            <a:ext cx="3781103" cy="24457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b="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High </a:t>
            </a:r>
            <a:r>
              <a:rPr lang="nl-BE" dirty="0" err="1"/>
              <a:t>social</a:t>
            </a:r>
            <a:r>
              <a:rPr lang="nl-BE" dirty="0"/>
              <a:t> control</a:t>
            </a:r>
          </a:p>
          <a:p>
            <a:r>
              <a:rPr lang="nl-BE" dirty="0"/>
              <a:t>Lots of users</a:t>
            </a:r>
          </a:p>
          <a:p>
            <a:r>
              <a:rPr lang="nl-BE" dirty="0" err="1"/>
              <a:t>Social</a:t>
            </a:r>
            <a:r>
              <a:rPr lang="nl-BE" dirty="0"/>
              <a:t> </a:t>
            </a:r>
            <a:r>
              <a:rPr lang="nl-BE" dirty="0" err="1"/>
              <a:t>network</a:t>
            </a:r>
            <a:r>
              <a:rPr lang="nl-BE" dirty="0"/>
              <a:t> </a:t>
            </a:r>
            <a:r>
              <a:rPr lang="nl-BE" dirty="0" err="1"/>
              <a:t>gets</a:t>
            </a:r>
            <a:r>
              <a:rPr lang="nl-BE" dirty="0"/>
              <a:t> </a:t>
            </a:r>
            <a:r>
              <a:rPr lang="nl-BE" dirty="0" err="1"/>
              <a:t>better</a:t>
            </a:r>
            <a:endParaRPr lang="nl-BE" dirty="0"/>
          </a:p>
          <a:p>
            <a:r>
              <a:rPr lang="nl-BE" dirty="0"/>
              <a:t>People take care of ‘</a:t>
            </a:r>
            <a:r>
              <a:rPr lang="nl-BE" dirty="0" err="1"/>
              <a:t>their</a:t>
            </a:r>
            <a:r>
              <a:rPr lang="nl-BE" dirty="0"/>
              <a:t> park’</a:t>
            </a:r>
          </a:p>
          <a:p>
            <a:r>
              <a:rPr lang="nl-BE" dirty="0"/>
              <a:t>Form of ‘</a:t>
            </a:r>
            <a:r>
              <a:rPr lang="nl-BE" dirty="0" err="1"/>
              <a:t>ownership</a:t>
            </a:r>
            <a:r>
              <a:rPr lang="nl-BE" dirty="0"/>
              <a:t>’</a:t>
            </a:r>
          </a:p>
          <a:p>
            <a:r>
              <a:rPr lang="nl-BE" dirty="0"/>
              <a:t>More </a:t>
            </a:r>
            <a:r>
              <a:rPr lang="nl-BE" dirty="0" err="1"/>
              <a:t>local</a:t>
            </a:r>
            <a:r>
              <a:rPr lang="nl-BE" dirty="0"/>
              <a:t> </a:t>
            </a:r>
            <a:r>
              <a:rPr lang="nl-BE" dirty="0" err="1"/>
              <a:t>satisfaction</a:t>
            </a:r>
            <a:endParaRPr lang="nl-BE" dirty="0"/>
          </a:p>
          <a:p>
            <a:r>
              <a:rPr lang="nl-BE" dirty="0" err="1"/>
              <a:t>Longer</a:t>
            </a:r>
            <a:r>
              <a:rPr lang="nl-BE" dirty="0"/>
              <a:t> </a:t>
            </a:r>
            <a:r>
              <a:rPr lang="nl-BE" dirty="0" err="1"/>
              <a:t>process</a:t>
            </a:r>
            <a:r>
              <a:rPr lang="nl-BE" dirty="0"/>
              <a:t>?</a:t>
            </a:r>
          </a:p>
        </p:txBody>
      </p:sp>
      <p:pic>
        <p:nvPicPr>
          <p:cNvPr id="14" name="Graphic 13" descr="Cirkels met pijlen">
            <a:extLst>
              <a:ext uri="{FF2B5EF4-FFF2-40B4-BE49-F238E27FC236}">
                <a16:creationId xmlns:a16="http://schemas.microsoft.com/office/drawing/2014/main" id="{8ABC4965-E6BE-476B-A533-062034DAB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13194" y="1191253"/>
            <a:ext cx="1369490" cy="1369490"/>
          </a:xfrm>
          <a:prstGeom prst="rect">
            <a:avLst/>
          </a:prstGeom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D11E8CB0-2410-4B29-8106-21D3F23DD03F}"/>
              </a:ext>
            </a:extLst>
          </p:cNvPr>
          <p:cNvGrpSpPr/>
          <p:nvPr/>
        </p:nvGrpSpPr>
        <p:grpSpPr>
          <a:xfrm>
            <a:off x="611560" y="3905468"/>
            <a:ext cx="2107588" cy="647700"/>
            <a:chOff x="875035" y="4586447"/>
            <a:chExt cx="2107588" cy="647700"/>
          </a:xfrm>
        </p:grpSpPr>
        <p:pic>
          <p:nvPicPr>
            <p:cNvPr id="16" name="Afbeelding 2">
              <a:extLst>
                <a:ext uri="{FF2B5EF4-FFF2-40B4-BE49-F238E27FC236}">
                  <a16:creationId xmlns:a16="http://schemas.microsoft.com/office/drawing/2014/main" id="{BD1C31C1-BD97-4021-B443-5E12C8F87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35" y="4586447"/>
              <a:ext cx="8953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Afbeelding 1">
              <a:extLst>
                <a:ext uri="{FF2B5EF4-FFF2-40B4-BE49-F238E27FC236}">
                  <a16:creationId xmlns:a16="http://schemas.microsoft.com/office/drawing/2014/main" id="{4B267D77-B562-4B13-87BE-DFD96FEE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98" y="4586447"/>
              <a:ext cx="10382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2755A3B1-F097-4CCE-A777-04F6CB338D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869160"/>
            <a:ext cx="1116908" cy="103520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DA77725-C3F7-4882-B594-FAE38B8C4E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20" y="2688554"/>
            <a:ext cx="1496989" cy="99799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DDECF64-C3D4-417E-B317-1236FC4076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17" y="4487420"/>
            <a:ext cx="1145219" cy="763479"/>
          </a:xfrm>
          <a:prstGeom prst="rect">
            <a:avLst/>
          </a:prstGeom>
        </p:spPr>
      </p:pic>
      <p:sp>
        <p:nvSpPr>
          <p:cNvPr id="22" name="Pijl: rechts 21">
            <a:extLst>
              <a:ext uri="{FF2B5EF4-FFF2-40B4-BE49-F238E27FC236}">
                <a16:creationId xmlns:a16="http://schemas.microsoft.com/office/drawing/2014/main" id="{EA77B26E-8ACA-4A55-A82C-66CC7663E24E}"/>
              </a:ext>
            </a:extLst>
          </p:cNvPr>
          <p:cNvSpPr/>
          <p:nvPr/>
        </p:nvSpPr>
        <p:spPr>
          <a:xfrm rot="2740828">
            <a:off x="3114835" y="3393903"/>
            <a:ext cx="895350" cy="511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Pijl: rechts 22">
            <a:extLst>
              <a:ext uri="{FF2B5EF4-FFF2-40B4-BE49-F238E27FC236}">
                <a16:creationId xmlns:a16="http://schemas.microsoft.com/office/drawing/2014/main" id="{382F1F6A-6096-4348-9D78-37C94816472B}"/>
              </a:ext>
            </a:extLst>
          </p:cNvPr>
          <p:cNvSpPr/>
          <p:nvPr/>
        </p:nvSpPr>
        <p:spPr>
          <a:xfrm rot="8008242">
            <a:off x="5453878" y="3461135"/>
            <a:ext cx="895350" cy="511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5854647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21</a:t>
            </a:fld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663755"/>
          </a:xfrm>
        </p:spPr>
        <p:txBody>
          <a:bodyPr/>
          <a:lstStyle/>
          <a:p>
            <a:r>
              <a:rPr lang="nl-BE" dirty="0" err="1"/>
              <a:t>Conclusion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F84A381-0727-42CD-9E23-0FE4F2436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8397" y="1354415"/>
            <a:ext cx="2503275" cy="591489"/>
          </a:xfrm>
        </p:spPr>
        <p:txBody>
          <a:bodyPr/>
          <a:lstStyle/>
          <a:p>
            <a:r>
              <a:rPr lang="nl-BE" dirty="0"/>
              <a:t>Strategic planning</a:t>
            </a:r>
          </a:p>
        </p:txBody>
      </p:sp>
      <p:sp>
        <p:nvSpPr>
          <p:cNvPr id="11" name="Tijdelijke aanduiding voor inhoud 6">
            <a:extLst>
              <a:ext uri="{FF2B5EF4-FFF2-40B4-BE49-F238E27FC236}">
                <a16:creationId xmlns:a16="http://schemas.microsoft.com/office/drawing/2014/main" id="{B70A4C14-DCDA-4595-8FB1-E8FF1FAA44CA}"/>
              </a:ext>
            </a:extLst>
          </p:cNvPr>
          <p:cNvSpPr txBox="1">
            <a:spLocks/>
          </p:cNvSpPr>
          <p:nvPr/>
        </p:nvSpPr>
        <p:spPr>
          <a:xfrm>
            <a:off x="5105877" y="1354415"/>
            <a:ext cx="3448383" cy="5042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b="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err="1"/>
              <a:t>Local</a:t>
            </a:r>
            <a:r>
              <a:rPr lang="nl-BE" dirty="0"/>
              <a:t> </a:t>
            </a:r>
            <a:r>
              <a:rPr lang="nl-BE" dirty="0" err="1"/>
              <a:t>needs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concerns</a:t>
            </a:r>
          </a:p>
        </p:txBody>
      </p:sp>
      <p:sp>
        <p:nvSpPr>
          <p:cNvPr id="12" name="Tijdelijke aanduiding voor inhoud 6">
            <a:extLst>
              <a:ext uri="{FF2B5EF4-FFF2-40B4-BE49-F238E27FC236}">
                <a16:creationId xmlns:a16="http://schemas.microsoft.com/office/drawing/2014/main" id="{CA3EF929-0BA0-4CFD-84E0-599219247B8D}"/>
              </a:ext>
            </a:extLst>
          </p:cNvPr>
          <p:cNvSpPr txBox="1">
            <a:spLocks/>
          </p:cNvSpPr>
          <p:nvPr/>
        </p:nvSpPr>
        <p:spPr>
          <a:xfrm>
            <a:off x="2845608" y="3922448"/>
            <a:ext cx="3977445" cy="21536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b="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More means</a:t>
            </a:r>
          </a:p>
          <a:p>
            <a:r>
              <a:rPr lang="nl-BE" dirty="0"/>
              <a:t>More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better</a:t>
            </a:r>
            <a:r>
              <a:rPr lang="nl-BE" dirty="0"/>
              <a:t> </a:t>
            </a:r>
            <a:r>
              <a:rPr lang="nl-BE" dirty="0" err="1"/>
              <a:t>communication</a:t>
            </a:r>
            <a:endParaRPr lang="nl-BE" dirty="0"/>
          </a:p>
          <a:p>
            <a:r>
              <a:rPr lang="nl-BE" dirty="0" err="1"/>
              <a:t>Better</a:t>
            </a:r>
            <a:r>
              <a:rPr lang="nl-BE" dirty="0"/>
              <a:t> </a:t>
            </a:r>
            <a:r>
              <a:rPr lang="nl-BE" dirty="0" err="1"/>
              <a:t>quality</a:t>
            </a:r>
            <a:endParaRPr lang="nl-BE" dirty="0"/>
          </a:p>
          <a:p>
            <a:r>
              <a:rPr lang="nl-BE" dirty="0"/>
              <a:t>Incentive </a:t>
            </a:r>
            <a:r>
              <a:rPr lang="nl-BE" dirty="0" err="1"/>
              <a:t>for</a:t>
            </a:r>
            <a:r>
              <a:rPr lang="nl-BE" dirty="0"/>
              <a:t> follow-</a:t>
            </a:r>
            <a:r>
              <a:rPr lang="nl-BE" dirty="0" err="1"/>
              <a:t>upprojects</a:t>
            </a:r>
            <a:endParaRPr lang="nl-BE" dirty="0"/>
          </a:p>
          <a:p>
            <a:r>
              <a:rPr lang="nl-BE" dirty="0" err="1"/>
              <a:t>Functions</a:t>
            </a:r>
            <a:r>
              <a:rPr lang="nl-BE" dirty="0"/>
              <a:t> as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example</a:t>
            </a:r>
            <a:endParaRPr lang="nl-BE" dirty="0"/>
          </a:p>
          <a:p>
            <a:r>
              <a:rPr lang="nl-BE" dirty="0" err="1"/>
              <a:t>Brings</a:t>
            </a:r>
            <a:r>
              <a:rPr lang="nl-BE" dirty="0"/>
              <a:t> Europe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people</a:t>
            </a:r>
            <a:endParaRPr lang="nl-BE" dirty="0"/>
          </a:p>
        </p:txBody>
      </p:sp>
      <p:pic>
        <p:nvPicPr>
          <p:cNvPr id="14" name="Graphic 13" descr="Cirkels met pijlen">
            <a:extLst>
              <a:ext uri="{FF2B5EF4-FFF2-40B4-BE49-F238E27FC236}">
                <a16:creationId xmlns:a16="http://schemas.microsoft.com/office/drawing/2014/main" id="{8ABC4965-E6BE-476B-A533-062034DAB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5896" y="1030337"/>
            <a:ext cx="1369490" cy="1369490"/>
          </a:xfrm>
          <a:prstGeom prst="rect">
            <a:avLst/>
          </a:prstGeom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D11E8CB0-2410-4B29-8106-21D3F23DD03F}"/>
              </a:ext>
            </a:extLst>
          </p:cNvPr>
          <p:cNvGrpSpPr/>
          <p:nvPr/>
        </p:nvGrpSpPr>
        <p:grpSpPr>
          <a:xfrm>
            <a:off x="4085376" y="2336701"/>
            <a:ext cx="3095903" cy="951427"/>
            <a:chOff x="875035" y="4586447"/>
            <a:chExt cx="2107588" cy="647700"/>
          </a:xfrm>
        </p:grpSpPr>
        <p:pic>
          <p:nvPicPr>
            <p:cNvPr id="16" name="Afbeelding 2">
              <a:extLst>
                <a:ext uri="{FF2B5EF4-FFF2-40B4-BE49-F238E27FC236}">
                  <a16:creationId xmlns:a16="http://schemas.microsoft.com/office/drawing/2014/main" id="{BD1C31C1-BD97-4021-B443-5E12C8F87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35" y="4586447"/>
              <a:ext cx="8953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Afbeelding 1">
              <a:extLst>
                <a:ext uri="{FF2B5EF4-FFF2-40B4-BE49-F238E27FC236}">
                  <a16:creationId xmlns:a16="http://schemas.microsoft.com/office/drawing/2014/main" id="{4B267D77-B562-4B13-87BE-DFD96FEE5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98" y="4586447"/>
              <a:ext cx="10382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2755A3B1-F097-4CCE-A777-04F6CB338D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869160"/>
            <a:ext cx="1116908" cy="1035207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EA09269-CAE0-4F7D-A208-06CA4047EF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48" y="3773667"/>
            <a:ext cx="1460657" cy="109549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B67D7B7F-5D7D-4BF8-9788-7844802CC4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92" y="2325278"/>
            <a:ext cx="1496989" cy="99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95738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3</a:t>
            </a:fld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/>
          <a:srcRect l="38187" t="17492" r="4327" b="5671"/>
          <a:stretch/>
        </p:blipFill>
        <p:spPr>
          <a:xfrm>
            <a:off x="-6382" y="116632"/>
            <a:ext cx="9179799" cy="653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03658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1">
            <a:extLst>
              <a:ext uri="{FF2B5EF4-FFF2-40B4-BE49-F238E27FC236}">
                <a16:creationId xmlns:a16="http://schemas.microsoft.com/office/drawing/2014/main" id="{FBE28D44-F6ED-4B34-98F7-DD0D476B1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4</a:t>
            </a:fld>
            <a:endParaRPr lang="nl-BE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DEFD3D8-9E8F-41EF-822B-5C7D62AF68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64" t="22964"/>
          <a:stretch/>
        </p:blipFill>
        <p:spPr>
          <a:xfrm>
            <a:off x="5148064" y="2132856"/>
            <a:ext cx="3312368" cy="43480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671233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0DEFD3D8-9E8F-41EF-822B-5C7D62AF68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28" t="22964" r="12929" b="25327"/>
          <a:stretch/>
        </p:blipFill>
        <p:spPr>
          <a:xfrm>
            <a:off x="899591" y="592632"/>
            <a:ext cx="3730221" cy="4780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5</a:t>
            </a:fld>
            <a:endParaRPr lang="nl-BE"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182F921-AF73-4AFA-B42A-3BC61B012D7E}"/>
              </a:ext>
            </a:extLst>
          </p:cNvPr>
          <p:cNvGrpSpPr/>
          <p:nvPr/>
        </p:nvGrpSpPr>
        <p:grpSpPr>
          <a:xfrm>
            <a:off x="4377211" y="614298"/>
            <a:ext cx="4491948" cy="4870476"/>
            <a:chOff x="4377211" y="614298"/>
            <a:chExt cx="4491948" cy="4870476"/>
          </a:xfrm>
        </p:grpSpPr>
        <p:sp>
          <p:nvSpPr>
            <p:cNvPr id="13" name="Pijl: gestreept rechts 12">
              <a:extLst>
                <a:ext uri="{FF2B5EF4-FFF2-40B4-BE49-F238E27FC236}">
                  <a16:creationId xmlns:a16="http://schemas.microsoft.com/office/drawing/2014/main" id="{6D0ACF5C-0A20-4B75-8006-7E2430B1C997}"/>
                </a:ext>
              </a:extLst>
            </p:cNvPr>
            <p:cNvSpPr/>
            <p:nvPr/>
          </p:nvSpPr>
          <p:spPr>
            <a:xfrm>
              <a:off x="4377211" y="2807220"/>
              <a:ext cx="978408" cy="484632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71DDA265-61A3-44DD-9F6A-32F525F35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0" t="10483" r="5007" b="4130"/>
            <a:stretch/>
          </p:blipFill>
          <p:spPr>
            <a:xfrm>
              <a:off x="5355619" y="614298"/>
              <a:ext cx="3513540" cy="4870476"/>
            </a:xfrm>
            <a:prstGeom prst="rect">
              <a:avLst/>
            </a:prstGeom>
          </p:spPr>
        </p:pic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37A31962-B40B-4906-B6E3-047F23144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56" y="5651741"/>
            <a:ext cx="981169" cy="909397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F5324933-0E11-4036-A685-2FD317D3A012}"/>
              </a:ext>
            </a:extLst>
          </p:cNvPr>
          <p:cNvGrpSpPr/>
          <p:nvPr/>
        </p:nvGrpSpPr>
        <p:grpSpPr>
          <a:xfrm>
            <a:off x="3443715" y="5877756"/>
            <a:ext cx="2107588" cy="647700"/>
            <a:chOff x="875035" y="4586447"/>
            <a:chExt cx="2107588" cy="647700"/>
          </a:xfrm>
        </p:grpSpPr>
        <p:pic>
          <p:nvPicPr>
            <p:cNvPr id="11" name="Afbeelding 2">
              <a:extLst>
                <a:ext uri="{FF2B5EF4-FFF2-40B4-BE49-F238E27FC236}">
                  <a16:creationId xmlns:a16="http://schemas.microsoft.com/office/drawing/2014/main" id="{E7A5AB44-FBB6-45F0-B5CF-2782CE308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35" y="4586447"/>
              <a:ext cx="8953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Afbeelding 1">
              <a:extLst>
                <a:ext uri="{FF2B5EF4-FFF2-40B4-BE49-F238E27FC236}">
                  <a16:creationId xmlns:a16="http://schemas.microsoft.com/office/drawing/2014/main" id="{0518A645-CF62-4950-B85D-4F48265D9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98" y="4586447"/>
              <a:ext cx="10382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22266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6</a:t>
            </a:fld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9F1EECE-0D47-47A4-87CE-1DA1E5ED9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10483" r="5007" b="4130"/>
          <a:stretch/>
        </p:blipFill>
        <p:spPr>
          <a:xfrm>
            <a:off x="2627784" y="-22416"/>
            <a:ext cx="4963502" cy="6880416"/>
          </a:xfrm>
          <a:prstGeom prst="rect">
            <a:avLst/>
          </a:prstGeom>
        </p:spPr>
      </p:pic>
      <p:pic>
        <p:nvPicPr>
          <p:cNvPr id="14" name="Afbeelding 1">
            <a:extLst>
              <a:ext uri="{FF2B5EF4-FFF2-40B4-BE49-F238E27FC236}">
                <a16:creationId xmlns:a16="http://schemas.microsoft.com/office/drawing/2014/main" id="{E0BC8762-B709-4CA0-9A90-87398808B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896" y="2272119"/>
            <a:ext cx="3089568" cy="1433906"/>
          </a:xfrm>
          <a:prstGeom prst="rect">
            <a:avLst/>
          </a:prstGeom>
          <a:noFill/>
          <a:ln w="9525" cmpd="sng">
            <a:solidFill>
              <a:schemeClr val="tx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A85F8E6-95DA-4CE9-B613-5354D6F5D4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08" y="4573388"/>
            <a:ext cx="2907207" cy="2264196"/>
          </a:xfrm>
          <a:prstGeom prst="rect">
            <a:avLst/>
          </a:prstGeom>
        </p:spPr>
      </p:pic>
      <p:pic>
        <p:nvPicPr>
          <p:cNvPr id="16" name="Tijdelijke aanduiding voor inhoud 6">
            <a:extLst>
              <a:ext uri="{FF2B5EF4-FFF2-40B4-BE49-F238E27FC236}">
                <a16:creationId xmlns:a16="http://schemas.microsoft.com/office/drawing/2014/main" id="{12C7F9D4-CDAA-4674-BCDD-A0325D90BB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37" y="796756"/>
            <a:ext cx="2607289" cy="3696371"/>
          </a:xfr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FAD7D8C-4DCF-43E8-BE6D-850C93343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81"/>
          <a:stretch/>
        </p:blipFill>
        <p:spPr bwMode="auto">
          <a:xfrm>
            <a:off x="6037603" y="5469071"/>
            <a:ext cx="2962546" cy="120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0F497F8-F98B-43F5-A3DF-BD20EDF98A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" t="2839" r="2043" b="40134"/>
          <a:stretch/>
        </p:blipFill>
        <p:spPr>
          <a:xfrm>
            <a:off x="4843374" y="770532"/>
            <a:ext cx="2951659" cy="1222615"/>
          </a:xfrm>
          <a:prstGeom prst="rect">
            <a:avLst/>
          </a:prstGeom>
        </p:spPr>
      </p:pic>
      <p:sp>
        <p:nvSpPr>
          <p:cNvPr id="19" name="Pijl: rechts 18">
            <a:extLst>
              <a:ext uri="{FF2B5EF4-FFF2-40B4-BE49-F238E27FC236}">
                <a16:creationId xmlns:a16="http://schemas.microsoft.com/office/drawing/2014/main" id="{C2ED0B40-9D7F-49C3-83F4-7900BBF6BEF8}"/>
              </a:ext>
            </a:extLst>
          </p:cNvPr>
          <p:cNvSpPr/>
          <p:nvPr/>
        </p:nvSpPr>
        <p:spPr>
          <a:xfrm rot="21297321">
            <a:off x="3811424" y="141545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Pijl: rechts 19">
            <a:extLst>
              <a:ext uri="{FF2B5EF4-FFF2-40B4-BE49-F238E27FC236}">
                <a16:creationId xmlns:a16="http://schemas.microsoft.com/office/drawing/2014/main" id="{14A63BE0-8AB6-435D-A70A-3CDD8B4B18FC}"/>
              </a:ext>
            </a:extLst>
          </p:cNvPr>
          <p:cNvSpPr/>
          <p:nvPr/>
        </p:nvSpPr>
        <p:spPr>
          <a:xfrm rot="10572099">
            <a:off x="3077794" y="26768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Pijl: rechts 20">
            <a:extLst>
              <a:ext uri="{FF2B5EF4-FFF2-40B4-BE49-F238E27FC236}">
                <a16:creationId xmlns:a16="http://schemas.microsoft.com/office/drawing/2014/main" id="{7167B464-13A6-4302-A017-2D8D62E3B630}"/>
              </a:ext>
            </a:extLst>
          </p:cNvPr>
          <p:cNvSpPr/>
          <p:nvPr/>
        </p:nvSpPr>
        <p:spPr>
          <a:xfrm rot="18659717">
            <a:off x="6098772" y="37036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Pijl: rechts 21">
            <a:extLst>
              <a:ext uri="{FF2B5EF4-FFF2-40B4-BE49-F238E27FC236}">
                <a16:creationId xmlns:a16="http://schemas.microsoft.com/office/drawing/2014/main" id="{AABF4D26-31B0-4991-B87E-A513727E741C}"/>
              </a:ext>
            </a:extLst>
          </p:cNvPr>
          <p:cNvSpPr/>
          <p:nvPr/>
        </p:nvSpPr>
        <p:spPr>
          <a:xfrm rot="1100658">
            <a:off x="5897428" y="52725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Pijl: rechts 22">
            <a:extLst>
              <a:ext uri="{FF2B5EF4-FFF2-40B4-BE49-F238E27FC236}">
                <a16:creationId xmlns:a16="http://schemas.microsoft.com/office/drawing/2014/main" id="{9C7F5709-D4D3-48F0-B51B-921F5D117902}"/>
              </a:ext>
            </a:extLst>
          </p:cNvPr>
          <p:cNvSpPr/>
          <p:nvPr/>
        </p:nvSpPr>
        <p:spPr>
          <a:xfrm rot="8641134">
            <a:off x="3291767" y="4519666"/>
            <a:ext cx="102929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57753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7</a:t>
            </a:fld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9F1EECE-0D47-47A4-87CE-1DA1E5ED9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10483" r="5007" b="4130"/>
          <a:stretch/>
        </p:blipFill>
        <p:spPr>
          <a:xfrm>
            <a:off x="3314385" y="17060"/>
            <a:ext cx="4963502" cy="6880416"/>
          </a:xfrm>
          <a:prstGeom prst="rect">
            <a:avLst/>
          </a:prstGeom>
        </p:spPr>
      </p:pic>
      <p:pic>
        <p:nvPicPr>
          <p:cNvPr id="14" name="Afbeelding 1">
            <a:extLst>
              <a:ext uri="{FF2B5EF4-FFF2-40B4-BE49-F238E27FC236}">
                <a16:creationId xmlns:a16="http://schemas.microsoft.com/office/drawing/2014/main" id="{E0BC8762-B709-4CA0-9A90-87398808B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9213368" cy="4276036"/>
          </a:xfrm>
          <a:prstGeom prst="rect">
            <a:avLst/>
          </a:prstGeom>
          <a:noFill/>
          <a:ln w="9525" cmpd="sng">
            <a:solidFill>
              <a:schemeClr val="tx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jl: omhoog 5">
            <a:extLst>
              <a:ext uri="{FF2B5EF4-FFF2-40B4-BE49-F238E27FC236}">
                <a16:creationId xmlns:a16="http://schemas.microsoft.com/office/drawing/2014/main" id="{3F2F8D35-8F93-483B-B5A1-145EA0A8CC6C}"/>
              </a:ext>
            </a:extLst>
          </p:cNvPr>
          <p:cNvSpPr/>
          <p:nvPr/>
        </p:nvSpPr>
        <p:spPr>
          <a:xfrm>
            <a:off x="6516216" y="3579103"/>
            <a:ext cx="655273" cy="9361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BB6E41F-73E4-4658-9349-BDBC52C263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674362"/>
            <a:ext cx="1116908" cy="1035207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10F53F53-8E40-4E0E-A3D0-58B46CD622D0}"/>
              </a:ext>
            </a:extLst>
          </p:cNvPr>
          <p:cNvGrpSpPr/>
          <p:nvPr/>
        </p:nvGrpSpPr>
        <p:grpSpPr>
          <a:xfrm>
            <a:off x="603399" y="4659879"/>
            <a:ext cx="2107588" cy="647700"/>
            <a:chOff x="875035" y="4586447"/>
            <a:chExt cx="2107588" cy="647700"/>
          </a:xfrm>
        </p:grpSpPr>
        <p:pic>
          <p:nvPicPr>
            <p:cNvPr id="9" name="Afbeelding 2">
              <a:extLst>
                <a:ext uri="{FF2B5EF4-FFF2-40B4-BE49-F238E27FC236}">
                  <a16:creationId xmlns:a16="http://schemas.microsoft.com/office/drawing/2014/main" id="{706C4665-D5BF-4016-A364-CA7976717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35" y="4586447"/>
              <a:ext cx="895350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Afbeelding 1">
              <a:extLst>
                <a:ext uri="{FF2B5EF4-FFF2-40B4-BE49-F238E27FC236}">
                  <a16:creationId xmlns:a16="http://schemas.microsoft.com/office/drawing/2014/main" id="{5517CE27-BCDC-4AA2-AFCB-083E5C11A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98" y="4586447"/>
              <a:ext cx="10382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1863214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1/10/2019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8</a:t>
            </a:fld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AADE02A-4FDA-481C-8C5A-0FCB6835F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41" y="4725144"/>
            <a:ext cx="1116908" cy="103520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09B764B-D891-450C-9BCE-03C3B4AAF2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13" y="2756925"/>
            <a:ext cx="3075806" cy="410107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F1ACEBE-E13B-41EC-96CE-53EAEB0DD0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10" y="-541"/>
            <a:ext cx="6437798" cy="426399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72CE1E4-5682-458A-B78A-7BA37B2EFF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4" r="61200" b="50000"/>
          <a:stretch/>
        </p:blipFill>
        <p:spPr>
          <a:xfrm>
            <a:off x="5565511" y="3933054"/>
            <a:ext cx="3570797" cy="29640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24B814A-2FDD-40C6-9534-DC843E87EA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12201" r="42125" b="18501"/>
          <a:stretch/>
        </p:blipFill>
        <p:spPr>
          <a:xfrm>
            <a:off x="264123" y="0"/>
            <a:ext cx="2606016" cy="390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48987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25738"/>
            <a:ext cx="8401051" cy="39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13928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52cae81b6194bd16eadea47d2b42b73440dd"/>
  <p:tag name="PRESGUID" val="b8d87c00-35b4-49e6-a37c-329f34684f34"/>
</p:tagLst>
</file>

<file path=ppt/theme/theme1.xml><?xml version="1.0" encoding="utf-8"?>
<a:theme xmlns:a="http://schemas.openxmlformats.org/drawingml/2006/main" name="VLM+entiteiten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M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VLM_08052015" id="{9B8228E2-029F-4150-B67C-CE0582FF43B4}" vid="{71E95F42-A297-4AFE-8F3C-6BDC806B330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DE219E23CDB45AFD8D49D12DF8AFA" ma:contentTypeVersion="11" ma:contentTypeDescription="Een nieuw document maken." ma:contentTypeScope="" ma:versionID="29da50ce4bd7e9bd523f2ccf193b4a3d">
  <xsd:schema xmlns:xsd="http://www.w3.org/2001/XMLSchema" xmlns:xs="http://www.w3.org/2001/XMLSchema" xmlns:p="http://schemas.microsoft.com/office/2006/metadata/properties" xmlns:ns3="a187818e-974d-4e89-92f6-71741efec3b5" xmlns:ns4="625c902a-88ef-4d76-a786-15d814bb6119" targetNamespace="http://schemas.microsoft.com/office/2006/metadata/properties" ma:root="true" ma:fieldsID="5524d41a4efe35cdadfeabca01e9328b" ns3:_="" ns4:_="">
    <xsd:import namespace="a187818e-974d-4e89-92f6-71741efec3b5"/>
    <xsd:import namespace="625c902a-88ef-4d76-a786-15d814bb611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7818e-974d-4e89-92f6-71741efec3b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c902a-88ef-4d76-a786-15d814bb6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4DD63A-FF91-485C-8CB1-E9922C1DA6F8}">
  <ds:schemaRefs>
    <ds:schemaRef ds:uri="http://purl.org/dc/dcmitype/"/>
    <ds:schemaRef ds:uri="a187818e-974d-4e89-92f6-71741efec3b5"/>
    <ds:schemaRef ds:uri="http://purl.org/dc/elements/1.1/"/>
    <ds:schemaRef ds:uri="http://schemas.microsoft.com/office/2006/metadata/properties"/>
    <ds:schemaRef ds:uri="625c902a-88ef-4d76-a786-15d814bb6119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D613CCB-E1BF-4764-989D-8115C05FDD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87818e-974d-4e89-92f6-71741efec3b5"/>
    <ds:schemaRef ds:uri="625c902a-88ef-4d76-a786-15d814bb61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C53D5E-0D76-41D2-AC87-652E68031A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VLM_08052015</Template>
  <TotalTime>189</TotalTime>
  <Words>1332</Words>
  <Application>Microsoft Office PowerPoint</Application>
  <PresentationFormat>Diavoorstelling (4:3)</PresentationFormat>
  <Paragraphs>116</Paragraphs>
  <Slides>21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Calibri</vt:lpstr>
      <vt:lpstr>VLM+entiteiten</vt:lpstr>
      <vt:lpstr>Het Zeen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Conclusion</vt:lpstr>
      <vt:lpstr>Conclusion</vt:lpstr>
    </vt:vector>
  </TitlesOfParts>
  <Company>Vlaamse 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Flemish Land Agency VLM</dc:title>
  <dc:creator>Sigrid Verhaeghe</dc:creator>
  <cp:lastModifiedBy>Ann-Sophie Debergh</cp:lastModifiedBy>
  <cp:revision>22</cp:revision>
  <cp:lastPrinted>2015-05-08T11:08:01Z</cp:lastPrinted>
  <dcterms:created xsi:type="dcterms:W3CDTF">2017-09-05T13:49:46Z</dcterms:created>
  <dcterms:modified xsi:type="dcterms:W3CDTF">2019-10-01T08:00:08Z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0x0101000DEDE219E23CDB45AFD8D49D12DF8AFA</vt:lpwstr>
  </property>
  <property fmtid="{D5CDD505-2E9C-101B-9397-08002B2CF9AE}" pid="3" name="_dlc_DocIdItemGuid">
    <vt:lpwstr>65aa2d5e-6134-4d27-bc90-0c77853c0e33</vt:lpwstr>
  </property>
  <property fmtid="{D5CDD505-2E9C-101B-9397-08002B2CF9AE}" pid="4" name="TaxKeyword">
    <vt:lpwstr/>
  </property>
  <property fmtid="{D5CDD505-2E9C-101B-9397-08002B2CF9AE}" pid="5" name="MetadataThema">
    <vt:lpwstr>312;#VLM-intranet|a8f49663-4e45-44ba-b39b-605ac4cb7680</vt:lpwstr>
  </property>
  <property fmtid="{D5CDD505-2E9C-101B-9397-08002B2CF9AE}" pid="6" name="MetadataProject">
    <vt:lpwstr/>
  </property>
</Properties>
</file>