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4" r:id="rId7"/>
  </p:sldMasterIdLst>
  <p:notesMasterIdLst>
    <p:notesMasterId r:id="rId51"/>
  </p:notesMasterIdLst>
  <p:handoutMasterIdLst>
    <p:handoutMasterId r:id="rId52"/>
  </p:handoutMasterIdLst>
  <p:sldIdLst>
    <p:sldId id="282" r:id="rId8"/>
    <p:sldId id="267" r:id="rId9"/>
    <p:sldId id="389" r:id="rId10"/>
    <p:sldId id="390" r:id="rId11"/>
    <p:sldId id="370" r:id="rId12"/>
    <p:sldId id="371" r:id="rId13"/>
    <p:sldId id="392" r:id="rId14"/>
    <p:sldId id="414" r:id="rId15"/>
    <p:sldId id="393" r:id="rId16"/>
    <p:sldId id="396" r:id="rId17"/>
    <p:sldId id="373" r:id="rId18"/>
    <p:sldId id="374" r:id="rId19"/>
    <p:sldId id="397" r:id="rId20"/>
    <p:sldId id="398" r:id="rId21"/>
    <p:sldId id="376" r:id="rId22"/>
    <p:sldId id="401" r:id="rId23"/>
    <p:sldId id="343" r:id="rId24"/>
    <p:sldId id="345" r:id="rId25"/>
    <p:sldId id="367" r:id="rId26"/>
    <p:sldId id="302" r:id="rId27"/>
    <p:sldId id="305" r:id="rId28"/>
    <p:sldId id="303" r:id="rId29"/>
    <p:sldId id="316" r:id="rId30"/>
    <p:sldId id="304" r:id="rId31"/>
    <p:sldId id="306" r:id="rId32"/>
    <p:sldId id="314" r:id="rId33"/>
    <p:sldId id="311" r:id="rId34"/>
    <p:sldId id="312" r:id="rId35"/>
    <p:sldId id="313" r:id="rId36"/>
    <p:sldId id="307" r:id="rId37"/>
    <p:sldId id="308" r:id="rId38"/>
    <p:sldId id="315" r:id="rId39"/>
    <p:sldId id="317" r:id="rId40"/>
    <p:sldId id="309" r:id="rId41"/>
    <p:sldId id="310" r:id="rId42"/>
    <p:sldId id="419" r:id="rId43"/>
    <p:sldId id="422" r:id="rId44"/>
    <p:sldId id="423" r:id="rId45"/>
    <p:sldId id="420" r:id="rId46"/>
    <p:sldId id="415" r:id="rId47"/>
    <p:sldId id="426" r:id="rId48"/>
    <p:sldId id="425" r:id="rId49"/>
    <p:sldId id="299" r:id="rId50"/>
  </p:sldIdLst>
  <p:sldSz cx="9144000" cy="6858000" type="screen4x3"/>
  <p:notesSz cx="6797675" cy="9926638"/>
  <p:custDataLst>
    <p:tags r:id="rId53"/>
  </p:custData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181"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l Stevens" initials="KS" lastIdx="1" clrIdx="0">
    <p:extLst>
      <p:ext uri="{19B8F6BF-5375-455C-9EA6-DF929625EA0E}">
        <p15:presenceInfo xmlns:p15="http://schemas.microsoft.com/office/powerpoint/2012/main" userId="S-1-5-21-1645522239-329068152-682003330-175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89E0FF"/>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82939" autoAdjust="0"/>
  </p:normalViewPr>
  <p:slideViewPr>
    <p:cSldViewPr snapToGrid="0" showGuides="1">
      <p:cViewPr>
        <p:scale>
          <a:sx n="80" d="100"/>
          <a:sy n="80" d="100"/>
        </p:scale>
        <p:origin x="941" y="-125"/>
      </p:cViewPr>
      <p:guideLst>
        <p:guide orient="horz" pos="2160"/>
        <p:guide pos="2880"/>
        <p:guide pos="181"/>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varScale="1">
      <p:scale>
        <a:sx n="100" d="100"/>
        <a:sy n="100" d="100"/>
      </p:scale>
      <p:origin x="0" y="-1829"/>
    </p:cViewPr>
  </p:sorterViewPr>
  <p:notesViewPr>
    <p:cSldViewPr snapToGrid="0" snapToObjects="1">
      <p:cViewPr varScale="1">
        <p:scale>
          <a:sx n="178" d="100"/>
          <a:sy n="178" d="100"/>
        </p:scale>
        <p:origin x="-5776" y="-10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s>
</file>

<file path=ppt/_rels/viewProps.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60" cy="496333"/>
          </a:xfrm>
          <a:prstGeom prst="rect">
            <a:avLst/>
          </a:prstGeom>
        </p:spPr>
        <p:txBody>
          <a:bodyPr vert="horz" lIns="91275" tIns="45638" rIns="91275" bIns="45638"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60" cy="496333"/>
          </a:xfrm>
          <a:prstGeom prst="rect">
            <a:avLst/>
          </a:prstGeom>
        </p:spPr>
        <p:txBody>
          <a:bodyPr vert="horz" lIns="91275" tIns="45638" rIns="91275" bIns="45638" rtlCol="0"/>
          <a:lstStyle>
            <a:lvl1pPr algn="r">
              <a:defRPr sz="1200"/>
            </a:lvl1pPr>
          </a:lstStyle>
          <a:p>
            <a:fld id="{BEFC7F27-3F35-C348-A7B2-F69A620161E2}" type="datetimeFigureOut">
              <a:rPr lang="nl-NL" smtClean="0"/>
              <a:t>24-9-2019</a:t>
            </a:fld>
            <a:endParaRPr lang="nl-NL"/>
          </a:p>
        </p:txBody>
      </p:sp>
      <p:sp>
        <p:nvSpPr>
          <p:cNvPr id="4" name="Tijdelijke aanduiding voor voettekst 3"/>
          <p:cNvSpPr>
            <a:spLocks noGrp="1"/>
          </p:cNvSpPr>
          <p:nvPr>
            <p:ph type="ftr" sz="quarter" idx="2"/>
          </p:nvPr>
        </p:nvSpPr>
        <p:spPr>
          <a:xfrm>
            <a:off x="0" y="9428583"/>
            <a:ext cx="2945660" cy="496333"/>
          </a:xfrm>
          <a:prstGeom prst="rect">
            <a:avLst/>
          </a:prstGeom>
        </p:spPr>
        <p:txBody>
          <a:bodyPr vert="horz" lIns="91275" tIns="45638" rIns="91275" bIns="45638"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3"/>
            <a:ext cx="2945660" cy="496333"/>
          </a:xfrm>
          <a:prstGeom prst="rect">
            <a:avLst/>
          </a:prstGeom>
        </p:spPr>
        <p:txBody>
          <a:bodyPr vert="horz" lIns="91275" tIns="45638" rIns="91275" bIns="45638"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45660" cy="498055"/>
          </a:xfrm>
          <a:prstGeom prst="rect">
            <a:avLst/>
          </a:prstGeom>
        </p:spPr>
        <p:txBody>
          <a:bodyPr vert="horz" lIns="91275" tIns="45638" rIns="91275" bIns="45638" rtlCol="0"/>
          <a:lstStyle>
            <a:lvl1pPr algn="l">
              <a:defRPr sz="1200"/>
            </a:lvl1pPr>
          </a:lstStyle>
          <a:p>
            <a:endParaRPr lang="nl-BE"/>
          </a:p>
        </p:txBody>
      </p:sp>
      <p:sp>
        <p:nvSpPr>
          <p:cNvPr id="3" name="Tijdelijke aanduiding voor datum 2"/>
          <p:cNvSpPr>
            <a:spLocks noGrp="1"/>
          </p:cNvSpPr>
          <p:nvPr>
            <p:ph type="dt" idx="1"/>
          </p:nvPr>
        </p:nvSpPr>
        <p:spPr>
          <a:xfrm>
            <a:off x="3850443" y="1"/>
            <a:ext cx="2945660" cy="498055"/>
          </a:xfrm>
          <a:prstGeom prst="rect">
            <a:avLst/>
          </a:prstGeom>
        </p:spPr>
        <p:txBody>
          <a:bodyPr vert="horz" lIns="91275" tIns="45638" rIns="91275" bIns="45638" rtlCol="0"/>
          <a:lstStyle>
            <a:lvl1pPr algn="r">
              <a:defRPr sz="1200"/>
            </a:lvl1pPr>
          </a:lstStyle>
          <a:p>
            <a:fld id="{6A937DD8-B20A-47A6-AA94-FD478FAA3C28}" type="datetimeFigureOut">
              <a:rPr lang="nl-BE" smtClean="0"/>
              <a:pPr/>
              <a:t>24/09/2019</a:t>
            </a:fld>
            <a:endParaRPr lang="nl-BE"/>
          </a:p>
        </p:txBody>
      </p:sp>
      <p:sp>
        <p:nvSpPr>
          <p:cNvPr id="4" name="Tijdelijke aanduiding voor dia-afbeelding 3"/>
          <p:cNvSpPr>
            <a:spLocks noGrp="1" noRot="1" noChangeAspect="1"/>
          </p:cNvSpPr>
          <p:nvPr>
            <p:ph type="sldImg" idx="2"/>
          </p:nvPr>
        </p:nvSpPr>
        <p:spPr>
          <a:xfrm>
            <a:off x="1165225" y="1241425"/>
            <a:ext cx="4467225" cy="3351213"/>
          </a:xfrm>
          <a:prstGeom prst="rect">
            <a:avLst/>
          </a:prstGeom>
          <a:noFill/>
          <a:ln w="12700">
            <a:solidFill>
              <a:prstClr val="black"/>
            </a:solidFill>
          </a:ln>
        </p:spPr>
        <p:txBody>
          <a:bodyPr vert="horz" lIns="91275" tIns="45638" rIns="91275" bIns="45638" rtlCol="0" anchor="ctr"/>
          <a:lstStyle/>
          <a:p>
            <a:endParaRPr lang="nl-BE"/>
          </a:p>
        </p:txBody>
      </p:sp>
      <p:sp>
        <p:nvSpPr>
          <p:cNvPr id="5" name="Tijdelijke aanduiding voor notities 4"/>
          <p:cNvSpPr>
            <a:spLocks noGrp="1"/>
          </p:cNvSpPr>
          <p:nvPr>
            <p:ph type="body" sz="quarter" idx="3"/>
          </p:nvPr>
        </p:nvSpPr>
        <p:spPr>
          <a:xfrm>
            <a:off x="679768" y="4777195"/>
            <a:ext cx="5438140" cy="3908613"/>
          </a:xfrm>
          <a:prstGeom prst="rect">
            <a:avLst/>
          </a:prstGeom>
        </p:spPr>
        <p:txBody>
          <a:bodyPr vert="horz" lIns="91275" tIns="45638" rIns="91275" bIns="45638"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60" cy="498054"/>
          </a:xfrm>
          <a:prstGeom prst="rect">
            <a:avLst/>
          </a:prstGeom>
        </p:spPr>
        <p:txBody>
          <a:bodyPr vert="horz" lIns="91275" tIns="45638" rIns="91275" bIns="45638"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60" cy="498054"/>
          </a:xfrm>
          <a:prstGeom prst="rect">
            <a:avLst/>
          </a:prstGeom>
        </p:spPr>
        <p:txBody>
          <a:bodyPr vert="horz" lIns="91275" tIns="45638" rIns="91275" bIns="45638"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extLst>
      <p:ext uri="{BB962C8B-B14F-4D97-AF65-F5344CB8AC3E}">
        <p14:creationId xmlns:p14="http://schemas.microsoft.com/office/powerpoint/2010/main" val="1030672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De </a:t>
            </a:r>
            <a:r>
              <a:rPr lang="en-GB" dirty="0" err="1"/>
              <a:t>tuinen</a:t>
            </a:r>
            <a:r>
              <a:rPr lang="en-GB" dirty="0"/>
              <a:t> </a:t>
            </a:r>
            <a:r>
              <a:rPr lang="en-GB" dirty="0" err="1"/>
              <a:t>zijn</a:t>
            </a:r>
            <a:r>
              <a:rPr lang="en-GB" dirty="0"/>
              <a:t> </a:t>
            </a:r>
            <a:r>
              <a:rPr lang="en-GB" dirty="0" err="1"/>
              <a:t>gesitueerd</a:t>
            </a:r>
            <a:r>
              <a:rPr lang="en-GB" dirty="0"/>
              <a:t> op </a:t>
            </a:r>
            <a:r>
              <a:rPr lang="en-GB" dirty="0" err="1"/>
              <a:t>plaatsen</a:t>
            </a:r>
            <a:r>
              <a:rPr lang="en-GB" dirty="0"/>
              <a:t> </a:t>
            </a:r>
            <a:r>
              <a:rPr lang="en-GB" dirty="0" err="1"/>
              <a:t>waar</a:t>
            </a:r>
            <a:r>
              <a:rPr lang="en-GB" dirty="0"/>
              <a:t> </a:t>
            </a:r>
            <a:r>
              <a:rPr lang="en-GB" dirty="0" err="1"/>
              <a:t>een</a:t>
            </a:r>
            <a:r>
              <a:rPr lang="en-GB" dirty="0"/>
              <a:t> </a:t>
            </a:r>
            <a:r>
              <a:rPr lang="en-GB" dirty="0" err="1"/>
              <a:t>vraag</a:t>
            </a:r>
            <a:r>
              <a:rPr lang="en-GB" dirty="0"/>
              <a:t> of </a:t>
            </a:r>
            <a:r>
              <a:rPr lang="en-GB" dirty="0" err="1"/>
              <a:t>aanleiding</a:t>
            </a:r>
            <a:r>
              <a:rPr lang="en-GB" dirty="0"/>
              <a:t> is tot het </a:t>
            </a:r>
            <a:r>
              <a:rPr lang="en-GB" dirty="0" err="1"/>
              <a:t>vormen</a:t>
            </a:r>
            <a:r>
              <a:rPr lang="en-GB" dirty="0"/>
              <a:t> van </a:t>
            </a:r>
            <a:r>
              <a:rPr lang="en-GB" dirty="0" err="1"/>
              <a:t>een</a:t>
            </a:r>
            <a:r>
              <a:rPr lang="en-GB" dirty="0"/>
              <a:t> </a:t>
            </a:r>
            <a:r>
              <a:rPr lang="en-GB" dirty="0" err="1"/>
              <a:t>publieke</a:t>
            </a:r>
            <a:r>
              <a:rPr lang="en-GB" dirty="0"/>
              <a:t> </a:t>
            </a:r>
            <a:r>
              <a:rPr lang="en-GB" dirty="0" err="1"/>
              <a:t>ruimte</a:t>
            </a:r>
            <a:r>
              <a:rPr lang="en-GB" dirty="0"/>
              <a:t>, </a:t>
            </a:r>
            <a:r>
              <a:rPr lang="en-GB" dirty="0" err="1"/>
              <a:t>ze</a:t>
            </a:r>
            <a:r>
              <a:rPr lang="en-GB" dirty="0"/>
              <a:t> </a:t>
            </a:r>
            <a:r>
              <a:rPr lang="en-GB" dirty="0" err="1"/>
              <a:t>hebben</a:t>
            </a:r>
            <a:r>
              <a:rPr lang="en-GB" dirty="0"/>
              <a:t> </a:t>
            </a:r>
            <a:r>
              <a:rPr lang="en-GB" dirty="0" err="1"/>
              <a:t>als</a:t>
            </a:r>
            <a:r>
              <a:rPr lang="en-GB" dirty="0"/>
              <a:t> </a:t>
            </a:r>
            <a:r>
              <a:rPr lang="en-GB" dirty="0" err="1"/>
              <a:t>doel</a:t>
            </a:r>
            <a:r>
              <a:rPr lang="en-GB" dirty="0"/>
              <a:t> </a:t>
            </a:r>
            <a:r>
              <a:rPr lang="en-GB" dirty="0" err="1"/>
              <a:t>inwoners</a:t>
            </a:r>
            <a:r>
              <a:rPr lang="en-GB" dirty="0"/>
              <a:t> van </a:t>
            </a:r>
            <a:r>
              <a:rPr lang="en-GB" dirty="0" err="1"/>
              <a:t>omliggende</a:t>
            </a:r>
            <a:r>
              <a:rPr lang="en-GB" dirty="0"/>
              <a:t> </a:t>
            </a:r>
            <a:r>
              <a:rPr lang="en-GB" dirty="0" err="1"/>
              <a:t>wijken</a:t>
            </a:r>
            <a:r>
              <a:rPr lang="en-GB" dirty="0"/>
              <a:t> </a:t>
            </a:r>
            <a:r>
              <a:rPr lang="en-GB" dirty="0" err="1"/>
              <a:t>naar</a:t>
            </a:r>
            <a:r>
              <a:rPr lang="en-GB" dirty="0"/>
              <a:t> de </a:t>
            </a:r>
            <a:r>
              <a:rPr lang="en-GB" dirty="0" err="1"/>
              <a:t>vallei</a:t>
            </a:r>
            <a:r>
              <a:rPr lang="en-GB" dirty="0"/>
              <a:t> </a:t>
            </a:r>
            <a:r>
              <a:rPr lang="en-GB" dirty="0" err="1"/>
              <a:t>te</a:t>
            </a:r>
            <a:r>
              <a:rPr lang="en-GB" dirty="0"/>
              <a:t> </a:t>
            </a:r>
            <a:r>
              <a:rPr lang="en-GB" dirty="0" err="1"/>
              <a:t>brengen</a:t>
            </a:r>
            <a:r>
              <a:rPr lang="en-GB" dirty="0"/>
              <a:t>.</a:t>
            </a:r>
          </a:p>
          <a:p>
            <a:r>
              <a:rPr lang="en-GB" dirty="0"/>
              <a:t>De </a:t>
            </a:r>
            <a:r>
              <a:rPr lang="en-GB" dirty="0" err="1"/>
              <a:t>natuurgebieden</a:t>
            </a:r>
            <a:r>
              <a:rPr lang="en-GB" dirty="0"/>
              <a:t> </a:t>
            </a:r>
            <a:r>
              <a:rPr lang="en-GB" dirty="0" err="1"/>
              <a:t>zijn</a:t>
            </a:r>
            <a:r>
              <a:rPr lang="en-GB" dirty="0"/>
              <a:t> </a:t>
            </a:r>
            <a:r>
              <a:rPr lang="en-GB" dirty="0" err="1"/>
              <a:t>gesitueerd</a:t>
            </a:r>
            <a:r>
              <a:rPr lang="en-GB" dirty="0"/>
              <a:t> op </a:t>
            </a:r>
            <a:r>
              <a:rPr lang="en-GB" dirty="0" err="1"/>
              <a:t>plekken</a:t>
            </a:r>
            <a:r>
              <a:rPr lang="en-GB" dirty="0"/>
              <a:t> </a:t>
            </a:r>
            <a:r>
              <a:rPr lang="en-GB" dirty="0" err="1"/>
              <a:t>waar</a:t>
            </a:r>
            <a:r>
              <a:rPr lang="en-GB" dirty="0"/>
              <a:t> de </a:t>
            </a:r>
            <a:r>
              <a:rPr lang="en-GB" dirty="0" err="1"/>
              <a:t>potentie</a:t>
            </a:r>
            <a:r>
              <a:rPr lang="en-GB" dirty="0"/>
              <a:t> </a:t>
            </a:r>
            <a:r>
              <a:rPr lang="en-GB" dirty="0" err="1"/>
              <a:t>voor</a:t>
            </a:r>
            <a:r>
              <a:rPr lang="en-GB" dirty="0"/>
              <a:t> </a:t>
            </a:r>
            <a:r>
              <a:rPr lang="en-GB" dirty="0" err="1"/>
              <a:t>natuurontwikkeling</a:t>
            </a:r>
            <a:r>
              <a:rPr lang="en-GB" dirty="0"/>
              <a:t> </a:t>
            </a:r>
            <a:r>
              <a:rPr lang="en-GB" dirty="0" err="1"/>
              <a:t>hoog</a:t>
            </a:r>
            <a:r>
              <a:rPr lang="en-GB" dirty="0"/>
              <a:t> </a:t>
            </a:r>
            <a:r>
              <a:rPr lang="en-GB" dirty="0" err="1"/>
              <a:t>zijn</a:t>
            </a:r>
            <a:r>
              <a:rPr lang="en-GB" dirty="0"/>
              <a:t>. </a:t>
            </a:r>
          </a:p>
          <a:p>
            <a:r>
              <a:rPr lang="en-GB" dirty="0"/>
              <a:t>De </a:t>
            </a:r>
            <a:r>
              <a:rPr lang="en-GB" dirty="0" err="1"/>
              <a:t>stedelijke</a:t>
            </a:r>
            <a:r>
              <a:rPr lang="en-GB" dirty="0"/>
              <a:t> </a:t>
            </a:r>
            <a:r>
              <a:rPr lang="en-GB" dirty="0" err="1"/>
              <a:t>valleiranden</a:t>
            </a:r>
            <a:r>
              <a:rPr lang="en-GB" dirty="0"/>
              <a:t> </a:t>
            </a:r>
            <a:r>
              <a:rPr lang="en-GB" dirty="0" err="1"/>
              <a:t>zijn</a:t>
            </a:r>
            <a:r>
              <a:rPr lang="en-GB" dirty="0"/>
              <a:t> </a:t>
            </a:r>
            <a:r>
              <a:rPr lang="en-GB" dirty="0" err="1"/>
              <a:t>ontwikkelingspotenties</a:t>
            </a:r>
            <a:r>
              <a:rPr lang="en-GB" dirty="0"/>
              <a:t> in de rand van de </a:t>
            </a:r>
            <a:r>
              <a:rPr lang="en-GB" dirty="0" err="1"/>
              <a:t>vallei</a:t>
            </a:r>
            <a:r>
              <a:rPr lang="en-GB" dirty="0"/>
              <a:t> die </a:t>
            </a:r>
            <a:r>
              <a:rPr lang="en-GB" dirty="0" err="1"/>
              <a:t>een</a:t>
            </a:r>
            <a:r>
              <a:rPr lang="en-GB" dirty="0"/>
              <a:t> </a:t>
            </a:r>
            <a:r>
              <a:rPr lang="en-GB" dirty="0" err="1"/>
              <a:t>nieuw</a:t>
            </a:r>
            <a:r>
              <a:rPr lang="en-GB" dirty="0"/>
              <a:t> </a:t>
            </a:r>
            <a:r>
              <a:rPr lang="en-GB" dirty="0" err="1"/>
              <a:t>gezicht</a:t>
            </a:r>
            <a:r>
              <a:rPr lang="en-GB" dirty="0"/>
              <a:t> </a:t>
            </a:r>
            <a:r>
              <a:rPr lang="en-GB" dirty="0" err="1"/>
              <a:t>naar</a:t>
            </a:r>
            <a:r>
              <a:rPr lang="en-GB" dirty="0"/>
              <a:t> de </a:t>
            </a:r>
            <a:r>
              <a:rPr lang="en-GB" dirty="0" err="1"/>
              <a:t>vallei</a:t>
            </a:r>
            <a:r>
              <a:rPr lang="en-GB" dirty="0"/>
              <a:t> </a:t>
            </a:r>
            <a:r>
              <a:rPr lang="en-GB" dirty="0" err="1"/>
              <a:t>kunnen</a:t>
            </a:r>
            <a:r>
              <a:rPr lang="en-GB" dirty="0"/>
              <a:t> </a:t>
            </a:r>
            <a:r>
              <a:rPr lang="en-GB" dirty="0" err="1"/>
              <a:t>worden</a:t>
            </a:r>
            <a:r>
              <a:rPr lang="en-GB" dirty="0"/>
              <a:t>.</a:t>
            </a:r>
            <a:endParaRPr lang="nl-BE" dirty="0"/>
          </a:p>
          <a:p>
            <a:endParaRPr lang="nl-BE" dirty="0"/>
          </a:p>
        </p:txBody>
      </p:sp>
      <p:sp>
        <p:nvSpPr>
          <p:cNvPr id="4" name="Tijdelijke aanduiding voor dianummer 3"/>
          <p:cNvSpPr>
            <a:spLocks noGrp="1"/>
          </p:cNvSpPr>
          <p:nvPr>
            <p:ph type="sldNum" sz="quarter" idx="10"/>
          </p:nvPr>
        </p:nvSpPr>
        <p:spPr/>
        <p:txBody>
          <a:bodyPr/>
          <a:lstStyle/>
          <a:p>
            <a:fld id="{9624F531-F677-804C-BECC-CD4F3EA116A7}" type="slidenum">
              <a:rPr lang="en-US" smtClean="0"/>
              <a:t>18</a:t>
            </a:fld>
            <a:endParaRPr lang="en-US"/>
          </a:p>
        </p:txBody>
      </p:sp>
    </p:spTree>
    <p:extLst>
      <p:ext uri="{BB962C8B-B14F-4D97-AF65-F5344CB8AC3E}">
        <p14:creationId xmlns:p14="http://schemas.microsoft.com/office/powerpoint/2010/main" val="389773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Het </a:t>
            </a:r>
            <a:r>
              <a:rPr lang="en-GB" dirty="0" err="1"/>
              <a:t>masterplan</a:t>
            </a:r>
            <a:r>
              <a:rPr lang="en-GB" dirty="0"/>
              <a:t> </a:t>
            </a:r>
            <a:r>
              <a:rPr lang="en-GB" dirty="0" err="1"/>
              <a:t>wordt</a:t>
            </a:r>
            <a:r>
              <a:rPr lang="en-GB" dirty="0"/>
              <a:t> </a:t>
            </a:r>
            <a:r>
              <a:rPr lang="en-GB" dirty="0" err="1"/>
              <a:t>gevoed</a:t>
            </a:r>
            <a:r>
              <a:rPr lang="en-GB" dirty="0"/>
              <a:t> </a:t>
            </a:r>
            <a:r>
              <a:rPr lang="en-GB" dirty="0" err="1"/>
              <a:t>vanuit</a:t>
            </a:r>
            <a:r>
              <a:rPr lang="en-GB" dirty="0"/>
              <a:t> 4 </a:t>
            </a:r>
            <a:r>
              <a:rPr lang="en-GB" dirty="0" err="1"/>
              <a:t>thema´s</a:t>
            </a:r>
            <a:r>
              <a:rPr lang="en-GB" dirty="0"/>
              <a:t> </a:t>
            </a:r>
            <a:r>
              <a:rPr lang="en-GB" dirty="0" err="1"/>
              <a:t>waaruit</a:t>
            </a:r>
            <a:r>
              <a:rPr lang="en-GB" dirty="0"/>
              <a:t> </a:t>
            </a:r>
            <a:r>
              <a:rPr lang="en-GB" dirty="0" err="1"/>
              <a:t>strategieën</a:t>
            </a:r>
            <a:r>
              <a:rPr lang="en-GB" dirty="0"/>
              <a:t> en </a:t>
            </a:r>
            <a:r>
              <a:rPr lang="en-GB" dirty="0" err="1"/>
              <a:t>inrichtingsprincipes</a:t>
            </a:r>
            <a:r>
              <a:rPr lang="en-GB" dirty="0"/>
              <a:t> </a:t>
            </a:r>
            <a:r>
              <a:rPr lang="en-GB" dirty="0" err="1"/>
              <a:t>voortkomen</a:t>
            </a:r>
            <a:r>
              <a:rPr lang="en-GB" dirty="0"/>
              <a:t>, </a:t>
            </a:r>
            <a:r>
              <a:rPr lang="en-GB" dirty="0" err="1"/>
              <a:t>bij</a:t>
            </a:r>
            <a:r>
              <a:rPr lang="en-GB" dirty="0"/>
              <a:t> de </a:t>
            </a:r>
            <a:r>
              <a:rPr lang="en-GB" dirty="0" err="1"/>
              <a:t>ruimtelijke</a:t>
            </a:r>
            <a:r>
              <a:rPr lang="en-GB" dirty="0"/>
              <a:t> </a:t>
            </a:r>
            <a:r>
              <a:rPr lang="en-GB" dirty="0" err="1"/>
              <a:t>vertaling</a:t>
            </a:r>
            <a:r>
              <a:rPr lang="en-GB" dirty="0"/>
              <a:t> van </a:t>
            </a:r>
            <a:r>
              <a:rPr lang="en-GB" dirty="0" err="1"/>
              <a:t>deze</a:t>
            </a:r>
            <a:r>
              <a:rPr lang="en-GB" dirty="0"/>
              <a:t> </a:t>
            </a:r>
            <a:r>
              <a:rPr lang="en-GB" dirty="0" err="1"/>
              <a:t>strategieën</a:t>
            </a:r>
            <a:r>
              <a:rPr lang="en-GB" dirty="0"/>
              <a:t> en </a:t>
            </a:r>
            <a:r>
              <a:rPr lang="en-GB" dirty="0" err="1"/>
              <a:t>principes</a:t>
            </a:r>
            <a:r>
              <a:rPr lang="en-GB" dirty="0"/>
              <a:t> </a:t>
            </a:r>
            <a:r>
              <a:rPr lang="en-GB" dirty="0" err="1"/>
              <a:t>wordt</a:t>
            </a:r>
            <a:r>
              <a:rPr lang="en-GB" dirty="0"/>
              <a:t> </a:t>
            </a:r>
            <a:r>
              <a:rPr lang="en-GB" dirty="0" err="1"/>
              <a:t>rekening</a:t>
            </a:r>
            <a:r>
              <a:rPr lang="en-GB" dirty="0"/>
              <a:t> </a:t>
            </a:r>
            <a:r>
              <a:rPr lang="en-GB" dirty="0" err="1"/>
              <a:t>gehouden</a:t>
            </a:r>
            <a:r>
              <a:rPr lang="en-GB" dirty="0"/>
              <a:t> met de </a:t>
            </a:r>
            <a:r>
              <a:rPr lang="en-GB" dirty="0" err="1"/>
              <a:t>werking</a:t>
            </a:r>
            <a:r>
              <a:rPr lang="en-GB" dirty="0"/>
              <a:t> van het </a:t>
            </a:r>
            <a:r>
              <a:rPr lang="en-GB" dirty="0" err="1"/>
              <a:t>valleisysteem</a:t>
            </a:r>
            <a:r>
              <a:rPr lang="en-GB" dirty="0"/>
              <a:t> </a:t>
            </a:r>
            <a:r>
              <a:rPr lang="en-GB" dirty="0" err="1"/>
              <a:t>zowel</a:t>
            </a:r>
            <a:r>
              <a:rPr lang="en-GB" dirty="0"/>
              <a:t> in </a:t>
            </a:r>
            <a:r>
              <a:rPr lang="en-GB" dirty="0" err="1"/>
              <a:t>dwars</a:t>
            </a:r>
            <a:r>
              <a:rPr lang="en-GB" dirty="0"/>
              <a:t> </a:t>
            </a:r>
            <a:r>
              <a:rPr lang="en-GB" dirty="0" err="1"/>
              <a:t>als</a:t>
            </a:r>
            <a:r>
              <a:rPr lang="en-GB" dirty="0"/>
              <a:t> </a:t>
            </a:r>
            <a:r>
              <a:rPr lang="en-GB" dirty="0" err="1"/>
              <a:t>lengterichting</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Elk van de </a:t>
            </a:r>
            <a:r>
              <a:rPr lang="en-GB" sz="1200" dirty="0" err="1"/>
              <a:t>thema´s</a:t>
            </a:r>
            <a:r>
              <a:rPr lang="en-GB" sz="1200" dirty="0"/>
              <a:t> </a:t>
            </a:r>
            <a:r>
              <a:rPr lang="en-GB" sz="1200" dirty="0" err="1"/>
              <a:t>heeft</a:t>
            </a:r>
            <a:r>
              <a:rPr lang="en-GB" sz="1200" dirty="0"/>
              <a:t> </a:t>
            </a:r>
            <a:r>
              <a:rPr lang="en-GB" sz="1200" dirty="0" err="1"/>
              <a:t>een</a:t>
            </a:r>
            <a:r>
              <a:rPr lang="en-GB" sz="1200" dirty="0"/>
              <a:t> effect in </a:t>
            </a:r>
            <a:r>
              <a:rPr lang="en-GB" sz="1200" dirty="0" err="1"/>
              <a:t>zowel</a:t>
            </a:r>
            <a:r>
              <a:rPr lang="en-GB" sz="1200" dirty="0"/>
              <a:t> de </a:t>
            </a:r>
            <a:r>
              <a:rPr lang="en-GB" sz="1200" dirty="0" err="1"/>
              <a:t>lengterichting</a:t>
            </a:r>
            <a:r>
              <a:rPr lang="en-GB" sz="1200" dirty="0"/>
              <a:t> </a:t>
            </a:r>
            <a:r>
              <a:rPr lang="en-GB" sz="1200" dirty="0" err="1"/>
              <a:t>als</a:t>
            </a:r>
            <a:r>
              <a:rPr lang="en-GB" sz="1200" dirty="0"/>
              <a:t> in de </a:t>
            </a:r>
            <a:r>
              <a:rPr lang="en-GB" sz="1200" dirty="0" err="1"/>
              <a:t>dwarsrichting</a:t>
            </a:r>
            <a:r>
              <a:rPr lang="en-GB" sz="1200" dirty="0"/>
              <a:t> van de </a:t>
            </a:r>
            <a:r>
              <a:rPr lang="en-GB" sz="1200" dirty="0" err="1"/>
              <a:t>vallei</a:t>
            </a:r>
            <a:r>
              <a:rPr lang="en-GB" sz="120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nl-BE" dirty="0"/>
          </a:p>
          <a:p>
            <a:endParaRPr lang="nl-BE" dirty="0"/>
          </a:p>
        </p:txBody>
      </p:sp>
      <p:sp>
        <p:nvSpPr>
          <p:cNvPr id="4" name="Tijdelijke aanduiding voor dianummer 3"/>
          <p:cNvSpPr>
            <a:spLocks noGrp="1"/>
          </p:cNvSpPr>
          <p:nvPr>
            <p:ph type="sldNum" sz="quarter" idx="10"/>
          </p:nvPr>
        </p:nvSpPr>
        <p:spPr/>
        <p:txBody>
          <a:bodyPr/>
          <a:lstStyle/>
          <a:p>
            <a:fld id="{9624F531-F677-804C-BECC-CD4F3EA116A7}" type="slidenum">
              <a:rPr lang="en-US" smtClean="0"/>
              <a:t>19</a:t>
            </a:fld>
            <a:endParaRPr lang="en-US"/>
          </a:p>
        </p:txBody>
      </p:sp>
    </p:spTree>
    <p:extLst>
      <p:ext uri="{BB962C8B-B14F-4D97-AF65-F5344CB8AC3E}">
        <p14:creationId xmlns:p14="http://schemas.microsoft.com/office/powerpoint/2010/main" val="522875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De Wijers </a:t>
            </a:r>
            <a:r>
              <a:rPr lang="nl-BE" dirty="0" err="1"/>
              <a:t>started</a:t>
            </a:r>
            <a:r>
              <a:rPr lang="nl-BE" dirty="0"/>
              <a:t> as </a:t>
            </a:r>
            <a:r>
              <a:rPr lang="nl-BE" dirty="0" err="1"/>
              <a:t>an</a:t>
            </a:r>
            <a:r>
              <a:rPr lang="nl-BE" dirty="0"/>
              <a:t> </a:t>
            </a:r>
            <a:r>
              <a:rPr lang="nl-BE" dirty="0" err="1"/>
              <a:t>integrated</a:t>
            </a:r>
            <a:r>
              <a:rPr lang="nl-BE" dirty="0"/>
              <a:t> project, </a:t>
            </a:r>
            <a:r>
              <a:rPr lang="nl-BE" dirty="0" err="1"/>
              <a:t>coördinated</a:t>
            </a:r>
            <a:r>
              <a:rPr lang="nl-BE" dirty="0"/>
              <a:t> </a:t>
            </a:r>
            <a:r>
              <a:rPr lang="nl-BE" dirty="0" err="1"/>
              <a:t>by</a:t>
            </a:r>
            <a:r>
              <a:rPr lang="nl-BE" dirty="0"/>
              <a:t> VLM, in 2010. In 2016, </a:t>
            </a:r>
            <a:r>
              <a:rPr lang="nl-BE" dirty="0" err="1"/>
              <a:t>after</a:t>
            </a:r>
            <a:r>
              <a:rPr lang="nl-BE" dirty="0"/>
              <a:t> </a:t>
            </a:r>
            <a:r>
              <a:rPr lang="nl-BE" dirty="0" err="1"/>
              <a:t>years</a:t>
            </a:r>
            <a:r>
              <a:rPr lang="nl-BE" dirty="0"/>
              <a:t> of </a:t>
            </a:r>
            <a:r>
              <a:rPr lang="nl-BE" dirty="0" err="1"/>
              <a:t>study</a:t>
            </a:r>
            <a:r>
              <a:rPr lang="nl-BE" dirty="0"/>
              <a:t>, public </a:t>
            </a:r>
            <a:r>
              <a:rPr lang="nl-BE" dirty="0" err="1"/>
              <a:t>consultation</a:t>
            </a:r>
            <a:r>
              <a:rPr lang="nl-BE" dirty="0"/>
              <a:t>, making </a:t>
            </a:r>
            <a:r>
              <a:rPr lang="nl-BE" dirty="0" err="1"/>
              <a:t>plans</a:t>
            </a:r>
            <a:r>
              <a:rPr lang="nl-BE" dirty="0"/>
              <a:t>, we </a:t>
            </a:r>
            <a:r>
              <a:rPr lang="nl-BE" dirty="0" err="1"/>
              <a:t>came</a:t>
            </a:r>
            <a:r>
              <a:rPr lang="nl-BE" dirty="0"/>
              <a:t> up </a:t>
            </a:r>
            <a:r>
              <a:rPr lang="nl-BE" dirty="0" err="1"/>
              <a:t>with</a:t>
            </a:r>
            <a:r>
              <a:rPr lang="nl-BE" dirty="0"/>
              <a:t> a </a:t>
            </a:r>
            <a:r>
              <a:rPr lang="nl-BE" dirty="0" err="1"/>
              <a:t>global</a:t>
            </a:r>
            <a:r>
              <a:rPr lang="nl-BE" dirty="0"/>
              <a:t> </a:t>
            </a:r>
            <a:r>
              <a:rPr lang="nl-BE" dirty="0" err="1"/>
              <a:t>integrated</a:t>
            </a:r>
            <a:r>
              <a:rPr lang="nl-BE" dirty="0"/>
              <a:t> </a:t>
            </a:r>
            <a:r>
              <a:rPr lang="nl-BE" dirty="0" err="1"/>
              <a:t>vision</a:t>
            </a:r>
            <a:r>
              <a:rPr lang="nl-BE" dirty="0"/>
              <a:t>. </a:t>
            </a:r>
          </a:p>
          <a:p>
            <a:endParaRPr lang="nl-BE" dirty="0"/>
          </a:p>
          <a:p>
            <a:r>
              <a:rPr lang="nl-BE" dirty="0"/>
              <a:t>The </a:t>
            </a:r>
            <a:r>
              <a:rPr lang="nl-BE" dirty="0" err="1"/>
              <a:t>stiemervalley</a:t>
            </a:r>
            <a:r>
              <a:rPr lang="nl-BE" dirty="0"/>
              <a:t> is </a:t>
            </a:r>
            <a:r>
              <a:rPr lang="nl-BE" dirty="0" err="1"/>
              <a:t>the</a:t>
            </a:r>
            <a:r>
              <a:rPr lang="nl-BE" dirty="0"/>
              <a:t> most </a:t>
            </a:r>
            <a:r>
              <a:rPr lang="nl-BE" dirty="0" err="1"/>
              <a:t>eastly</a:t>
            </a:r>
            <a:r>
              <a:rPr lang="nl-BE" dirty="0"/>
              <a:t> </a:t>
            </a:r>
            <a:r>
              <a:rPr lang="nl-BE" dirty="0" err="1"/>
              <a:t>valley</a:t>
            </a:r>
            <a:r>
              <a:rPr lang="nl-BE" dirty="0"/>
              <a:t> of </a:t>
            </a:r>
            <a:r>
              <a:rPr lang="nl-BE" dirty="0" err="1"/>
              <a:t>the</a:t>
            </a:r>
            <a:r>
              <a:rPr lang="nl-BE" dirty="0"/>
              <a:t> </a:t>
            </a:r>
            <a:r>
              <a:rPr lang="nl-BE" dirty="0" err="1"/>
              <a:t>wider</a:t>
            </a:r>
            <a:r>
              <a:rPr lang="nl-BE" dirty="0"/>
              <a:t> Wijers </a:t>
            </a:r>
            <a:r>
              <a:rPr lang="nl-BE" dirty="0" err="1"/>
              <a:t>region</a:t>
            </a:r>
            <a:r>
              <a:rPr lang="nl-BE" dirty="0"/>
              <a:t>: a </a:t>
            </a:r>
            <a:r>
              <a:rPr lang="nl-BE" dirty="0" err="1"/>
              <a:t>region</a:t>
            </a:r>
            <a:r>
              <a:rPr lang="nl-BE" dirty="0"/>
              <a:t> in </a:t>
            </a:r>
            <a:r>
              <a:rPr lang="nl-BE" dirty="0" err="1"/>
              <a:t>the</a:t>
            </a:r>
            <a:r>
              <a:rPr lang="nl-BE" dirty="0"/>
              <a:t> </a:t>
            </a:r>
            <a:r>
              <a:rPr lang="nl-BE" dirty="0" err="1"/>
              <a:t>province</a:t>
            </a:r>
            <a:r>
              <a:rPr lang="nl-BE" dirty="0"/>
              <a:t> of Limburg </a:t>
            </a:r>
            <a:r>
              <a:rPr lang="nl-BE" dirty="0" err="1"/>
              <a:t>with</a:t>
            </a:r>
            <a:r>
              <a:rPr lang="nl-BE" dirty="0"/>
              <a:t> more </a:t>
            </a:r>
            <a:r>
              <a:rPr lang="nl-BE" dirty="0" err="1"/>
              <a:t>than</a:t>
            </a:r>
            <a:r>
              <a:rPr lang="nl-BE" dirty="0"/>
              <a:t> 1000 </a:t>
            </a:r>
            <a:r>
              <a:rPr lang="nl-BE" dirty="0" err="1"/>
              <a:t>historical</a:t>
            </a:r>
            <a:r>
              <a:rPr lang="nl-BE" dirty="0"/>
              <a:t> </a:t>
            </a:r>
            <a:r>
              <a:rPr lang="nl-BE" dirty="0" err="1"/>
              <a:t>fishing</a:t>
            </a:r>
            <a:r>
              <a:rPr lang="nl-BE" dirty="0"/>
              <a:t> </a:t>
            </a:r>
            <a:r>
              <a:rPr lang="nl-BE" dirty="0" err="1"/>
              <a:t>ponds</a:t>
            </a:r>
            <a:r>
              <a:rPr lang="nl-BE" dirty="0"/>
              <a:t>, </a:t>
            </a:r>
            <a:r>
              <a:rPr lang="nl-BE" dirty="0" err="1"/>
              <a:t>the</a:t>
            </a:r>
            <a:r>
              <a:rPr lang="nl-BE" dirty="0"/>
              <a:t> </a:t>
            </a:r>
            <a:r>
              <a:rPr lang="nl-BE" dirty="0" err="1"/>
              <a:t>oldest</a:t>
            </a:r>
            <a:r>
              <a:rPr lang="nl-BE" dirty="0"/>
              <a:t> date </a:t>
            </a:r>
            <a:r>
              <a:rPr lang="nl-BE" dirty="0" err="1"/>
              <a:t>from</a:t>
            </a:r>
            <a:r>
              <a:rPr lang="nl-BE" dirty="0"/>
              <a:t> </a:t>
            </a:r>
            <a:r>
              <a:rPr lang="nl-BE" dirty="0" err="1"/>
              <a:t>middle</a:t>
            </a:r>
            <a:r>
              <a:rPr lang="nl-BE" dirty="0"/>
              <a:t> </a:t>
            </a:r>
            <a:r>
              <a:rPr lang="nl-BE" dirty="0" err="1"/>
              <a:t>ages</a:t>
            </a:r>
            <a:r>
              <a:rPr lang="nl-BE" dirty="0"/>
              <a:t>.</a:t>
            </a:r>
          </a:p>
          <a:p>
            <a:endParaRPr lang="nl-BE" dirty="0"/>
          </a:p>
          <a:p>
            <a:r>
              <a:rPr lang="nl-BE" dirty="0"/>
              <a:t>In </a:t>
            </a:r>
            <a:r>
              <a:rPr lang="nl-BE" dirty="0" err="1"/>
              <a:t>the</a:t>
            </a:r>
            <a:r>
              <a:rPr lang="nl-BE" dirty="0"/>
              <a:t> </a:t>
            </a:r>
            <a:r>
              <a:rPr lang="nl-BE" dirty="0" err="1"/>
              <a:t>Stiemervalley</a:t>
            </a:r>
            <a:r>
              <a:rPr lang="nl-BE" dirty="0"/>
              <a:t> </a:t>
            </a:r>
            <a:r>
              <a:rPr lang="nl-BE" dirty="0" err="1"/>
              <a:t>the</a:t>
            </a:r>
            <a:r>
              <a:rPr lang="nl-BE" dirty="0"/>
              <a:t> </a:t>
            </a:r>
            <a:r>
              <a:rPr lang="nl-BE" dirty="0" err="1"/>
              <a:t>city</a:t>
            </a:r>
            <a:r>
              <a:rPr lang="nl-BE" dirty="0"/>
              <a:t> of Genk </a:t>
            </a:r>
            <a:r>
              <a:rPr lang="nl-BE" dirty="0" err="1"/>
              <a:t>and</a:t>
            </a:r>
            <a:r>
              <a:rPr lang="nl-BE" dirty="0"/>
              <a:t> VLM </a:t>
            </a:r>
            <a:r>
              <a:rPr lang="nl-BE" dirty="0" err="1"/>
              <a:t>started</a:t>
            </a:r>
            <a:r>
              <a:rPr lang="nl-BE" dirty="0"/>
              <a:t> </a:t>
            </a:r>
            <a:r>
              <a:rPr lang="nl-BE" dirty="0" err="1"/>
              <a:t>the</a:t>
            </a:r>
            <a:r>
              <a:rPr lang="nl-BE" dirty="0"/>
              <a:t> </a:t>
            </a:r>
            <a:r>
              <a:rPr lang="nl-BE" dirty="0" err="1"/>
              <a:t>transition</a:t>
            </a:r>
            <a:r>
              <a:rPr lang="nl-BE" dirty="0"/>
              <a:t> </a:t>
            </a:r>
            <a:r>
              <a:rPr lang="nl-BE" dirty="0" err="1"/>
              <a:t>by</a:t>
            </a:r>
            <a:r>
              <a:rPr lang="nl-BE" dirty="0"/>
              <a:t> </a:t>
            </a:r>
            <a:r>
              <a:rPr lang="nl-BE" dirty="0" err="1"/>
              <a:t>realising</a:t>
            </a:r>
            <a:r>
              <a:rPr lang="nl-BE" dirty="0"/>
              <a:t> </a:t>
            </a:r>
            <a:r>
              <a:rPr lang="nl-BE" dirty="0" err="1"/>
              <a:t>the</a:t>
            </a:r>
            <a:r>
              <a:rPr lang="nl-BE" dirty="0"/>
              <a:t> LIFE Green4Grey project.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398167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Situating</a:t>
            </a:r>
            <a:r>
              <a:rPr lang="nl-BE" dirty="0"/>
              <a:t> </a:t>
            </a:r>
            <a:r>
              <a:rPr lang="nl-BE" dirty="0" err="1"/>
              <a:t>the</a:t>
            </a:r>
            <a:r>
              <a:rPr lang="nl-BE" dirty="0"/>
              <a:t> </a:t>
            </a:r>
            <a:r>
              <a:rPr lang="nl-BE" dirty="0" err="1"/>
              <a:t>valley</a:t>
            </a:r>
            <a:r>
              <a:rPr lang="nl-BE" dirty="0"/>
              <a:t> </a:t>
            </a:r>
            <a:r>
              <a:rPr lang="nl-BE" dirty="0" err="1"/>
              <a:t>whithin</a:t>
            </a:r>
            <a:r>
              <a:rPr lang="nl-BE" dirty="0"/>
              <a:t> De Wijers </a:t>
            </a:r>
            <a:r>
              <a:rPr lang="nl-BE" dirty="0" err="1"/>
              <a:t>region</a:t>
            </a:r>
            <a:r>
              <a:rPr lang="nl-BE" dirty="0"/>
              <a:t> (</a:t>
            </a:r>
            <a:r>
              <a:rPr lang="nl-BE" dirty="0" err="1"/>
              <a:t>left</a:t>
            </a:r>
            <a:r>
              <a:rPr lang="nl-BE" dirty="0"/>
              <a:t>). </a:t>
            </a:r>
            <a:r>
              <a:rPr lang="nl-BE" dirty="0" err="1"/>
              <a:t>Situating</a:t>
            </a:r>
            <a:r>
              <a:rPr lang="nl-BE" dirty="0"/>
              <a:t> </a:t>
            </a:r>
            <a:r>
              <a:rPr lang="nl-BE" dirty="0" err="1"/>
              <a:t>the</a:t>
            </a:r>
            <a:r>
              <a:rPr lang="nl-BE" dirty="0"/>
              <a:t> G4G-pilots in </a:t>
            </a:r>
            <a:r>
              <a:rPr lang="nl-BE" dirty="0" err="1"/>
              <a:t>the</a:t>
            </a:r>
            <a:r>
              <a:rPr lang="nl-BE" dirty="0"/>
              <a:t> </a:t>
            </a:r>
            <a:r>
              <a:rPr lang="nl-BE" dirty="0" err="1"/>
              <a:t>valley</a:t>
            </a:r>
            <a:r>
              <a:rPr lang="nl-BE" dirty="0"/>
              <a:t> (right)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2985438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The FLA has </a:t>
            </a:r>
            <a:r>
              <a:rPr lang="nl-BE" dirty="0" err="1"/>
              <a:t>several</a:t>
            </a:r>
            <a:r>
              <a:rPr lang="nl-BE" dirty="0"/>
              <a:t> </a:t>
            </a:r>
            <a:r>
              <a:rPr lang="nl-BE" dirty="0" err="1"/>
              <a:t>legal</a:t>
            </a:r>
            <a:r>
              <a:rPr lang="nl-BE" dirty="0"/>
              <a:t> </a:t>
            </a:r>
            <a:r>
              <a:rPr lang="nl-BE" dirty="0" err="1"/>
              <a:t>instruments</a:t>
            </a:r>
            <a:r>
              <a:rPr lang="nl-BE" dirty="0"/>
              <a:t> </a:t>
            </a:r>
            <a:r>
              <a:rPr lang="nl-BE" dirty="0" err="1"/>
              <a:t>available</a:t>
            </a:r>
            <a:r>
              <a:rPr lang="nl-BE" dirty="0"/>
              <a:t> </a:t>
            </a:r>
            <a:r>
              <a:rPr lang="nl-BE" dirty="0" err="1"/>
              <a:t>to</a:t>
            </a:r>
            <a:r>
              <a:rPr lang="nl-BE" dirty="0"/>
              <a:t> </a:t>
            </a:r>
            <a:r>
              <a:rPr lang="nl-BE" dirty="0" err="1"/>
              <a:t>improve</a:t>
            </a:r>
            <a:r>
              <a:rPr lang="nl-BE" dirty="0"/>
              <a:t> </a:t>
            </a:r>
            <a:r>
              <a:rPr lang="nl-BE" dirty="0" err="1"/>
              <a:t>the</a:t>
            </a:r>
            <a:r>
              <a:rPr lang="nl-BE" dirty="0"/>
              <a:t> </a:t>
            </a:r>
            <a:r>
              <a:rPr lang="nl-BE" dirty="0" err="1"/>
              <a:t>quality</a:t>
            </a:r>
            <a:r>
              <a:rPr lang="nl-BE" dirty="0"/>
              <a:t> of </a:t>
            </a:r>
            <a:r>
              <a:rPr lang="nl-BE" dirty="0" err="1"/>
              <a:t>space</a:t>
            </a:r>
            <a:r>
              <a:rPr lang="nl-BE" dirty="0"/>
              <a:t> in </a:t>
            </a:r>
            <a:r>
              <a:rPr lang="nl-BE" dirty="0" err="1"/>
              <a:t>Flanders</a:t>
            </a:r>
            <a:r>
              <a:rPr lang="nl-BE" dirty="0"/>
              <a:t>. Land </a:t>
            </a:r>
            <a:r>
              <a:rPr lang="nl-BE" dirty="0" err="1"/>
              <a:t>devopment</a:t>
            </a:r>
            <a:r>
              <a:rPr lang="nl-BE" dirty="0"/>
              <a:t> is </a:t>
            </a:r>
            <a:r>
              <a:rPr lang="nl-BE" dirty="0" err="1"/>
              <a:t>one</a:t>
            </a:r>
            <a:r>
              <a:rPr lang="nl-BE" dirty="0"/>
              <a:t> of </a:t>
            </a:r>
            <a:r>
              <a:rPr lang="nl-BE" dirty="0" err="1"/>
              <a:t>them</a:t>
            </a:r>
            <a:r>
              <a:rPr lang="nl-BE" dirty="0"/>
              <a:t>. It’s a </a:t>
            </a:r>
            <a:r>
              <a:rPr lang="nl-BE" dirty="0" err="1"/>
              <a:t>integrated</a:t>
            </a:r>
            <a:r>
              <a:rPr lang="nl-BE" dirty="0"/>
              <a:t> instrument, </a:t>
            </a:r>
            <a:r>
              <a:rPr lang="nl-BE" dirty="0" err="1"/>
              <a:t>by</a:t>
            </a:r>
            <a:r>
              <a:rPr lang="nl-BE" dirty="0"/>
              <a:t> </a:t>
            </a:r>
            <a:r>
              <a:rPr lang="nl-BE" dirty="0" err="1"/>
              <a:t>which</a:t>
            </a:r>
            <a:r>
              <a:rPr lang="nl-BE" dirty="0"/>
              <a:t> I </a:t>
            </a:r>
            <a:r>
              <a:rPr lang="nl-BE" dirty="0" err="1"/>
              <a:t>mean</a:t>
            </a:r>
            <a:r>
              <a:rPr lang="nl-BE" dirty="0"/>
              <a:t> </a:t>
            </a:r>
            <a:r>
              <a:rPr lang="nl-BE" dirty="0" err="1"/>
              <a:t>that</a:t>
            </a:r>
            <a:r>
              <a:rPr lang="nl-BE" dirty="0"/>
              <a:t> </a:t>
            </a:r>
            <a:r>
              <a:rPr lang="nl-BE" dirty="0" err="1"/>
              <a:t>all</a:t>
            </a:r>
            <a:r>
              <a:rPr lang="nl-BE" dirty="0"/>
              <a:t> relevant open </a:t>
            </a:r>
            <a:r>
              <a:rPr lang="nl-BE" dirty="0" err="1"/>
              <a:t>space</a:t>
            </a:r>
            <a:r>
              <a:rPr lang="nl-BE" dirty="0"/>
              <a:t> </a:t>
            </a:r>
            <a:r>
              <a:rPr lang="nl-BE" dirty="0" err="1"/>
              <a:t>functions</a:t>
            </a:r>
            <a:r>
              <a:rPr lang="nl-BE" dirty="0"/>
              <a:t> are taken </a:t>
            </a:r>
            <a:r>
              <a:rPr lang="nl-BE" dirty="0" err="1"/>
              <a:t>into</a:t>
            </a:r>
            <a:r>
              <a:rPr lang="nl-BE" dirty="0"/>
              <a:t> account in </a:t>
            </a:r>
            <a:r>
              <a:rPr lang="nl-BE" dirty="0" err="1"/>
              <a:t>the</a:t>
            </a:r>
            <a:r>
              <a:rPr lang="nl-BE" dirty="0"/>
              <a:t> planning fase. </a:t>
            </a:r>
          </a:p>
          <a:p>
            <a:endParaRPr lang="nl-BE" dirty="0"/>
          </a:p>
          <a:p>
            <a:r>
              <a:rPr lang="nl-BE" dirty="0" err="1"/>
              <a:t>This</a:t>
            </a:r>
            <a:r>
              <a:rPr lang="nl-BE" dirty="0"/>
              <a:t> </a:t>
            </a:r>
            <a:r>
              <a:rPr lang="nl-BE" dirty="0" err="1"/>
              <a:t>powerfull</a:t>
            </a:r>
            <a:r>
              <a:rPr lang="nl-BE" dirty="0"/>
              <a:t> instrument, </a:t>
            </a:r>
            <a:r>
              <a:rPr lang="nl-BE" dirty="0" err="1"/>
              <a:t>toghether</a:t>
            </a:r>
            <a:r>
              <a:rPr lang="nl-BE" dirty="0"/>
              <a:t> </a:t>
            </a:r>
            <a:r>
              <a:rPr lang="nl-BE" dirty="0" err="1"/>
              <a:t>with</a:t>
            </a:r>
            <a:r>
              <a:rPr lang="nl-BE" dirty="0"/>
              <a:t> </a:t>
            </a:r>
            <a:r>
              <a:rPr lang="nl-BE" dirty="0" err="1"/>
              <a:t>the</a:t>
            </a:r>
            <a:r>
              <a:rPr lang="nl-BE" dirty="0"/>
              <a:t> support of </a:t>
            </a:r>
            <a:r>
              <a:rPr lang="nl-BE" dirty="0" err="1"/>
              <a:t>the</a:t>
            </a:r>
            <a:r>
              <a:rPr lang="nl-BE" dirty="0"/>
              <a:t> </a:t>
            </a:r>
            <a:r>
              <a:rPr lang="nl-BE" dirty="0" err="1"/>
              <a:t>LIFE+program</a:t>
            </a:r>
            <a:r>
              <a:rPr lang="nl-BE" dirty="0"/>
              <a:t>, gave </a:t>
            </a:r>
            <a:r>
              <a:rPr lang="nl-BE" dirty="0" err="1"/>
              <a:t>us</a:t>
            </a:r>
            <a:r>
              <a:rPr lang="nl-BE" dirty="0"/>
              <a:t> </a:t>
            </a:r>
            <a:r>
              <a:rPr lang="nl-BE" dirty="0" err="1"/>
              <a:t>the</a:t>
            </a:r>
            <a:r>
              <a:rPr lang="nl-BE" dirty="0"/>
              <a:t> </a:t>
            </a:r>
            <a:r>
              <a:rPr lang="nl-BE" dirty="0" err="1"/>
              <a:t>the</a:t>
            </a:r>
            <a:r>
              <a:rPr lang="nl-BE" dirty="0"/>
              <a:t> means </a:t>
            </a:r>
            <a:r>
              <a:rPr lang="nl-BE" dirty="0" err="1"/>
              <a:t>to</a:t>
            </a:r>
            <a:r>
              <a:rPr lang="nl-BE" dirty="0"/>
              <a:t> </a:t>
            </a:r>
            <a:r>
              <a:rPr lang="nl-BE" dirty="0" err="1"/>
              <a:t>realise</a:t>
            </a:r>
            <a:r>
              <a:rPr lang="nl-BE" dirty="0"/>
              <a:t> </a:t>
            </a:r>
            <a:r>
              <a:rPr lang="nl-BE" dirty="0" err="1"/>
              <a:t>this</a:t>
            </a:r>
            <a:r>
              <a:rPr lang="nl-BE" dirty="0"/>
              <a:t> </a:t>
            </a:r>
            <a:r>
              <a:rPr lang="nl-BE" dirty="0" err="1"/>
              <a:t>succesful</a:t>
            </a:r>
            <a:r>
              <a:rPr lang="nl-BE" dirty="0"/>
              <a:t> project.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208126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First of </a:t>
            </a:r>
            <a:r>
              <a:rPr lang="nl-BE" dirty="0" err="1"/>
              <a:t>all</a:t>
            </a:r>
            <a:r>
              <a:rPr lang="nl-BE" dirty="0"/>
              <a:t> we made a masterplan </a:t>
            </a:r>
            <a:r>
              <a:rPr lang="nl-BE" dirty="0" err="1"/>
              <a:t>for</a:t>
            </a:r>
            <a:r>
              <a:rPr lang="nl-BE" dirty="0"/>
              <a:t> </a:t>
            </a:r>
            <a:r>
              <a:rPr lang="nl-BE" dirty="0" err="1"/>
              <a:t>the</a:t>
            </a:r>
            <a:r>
              <a:rPr lang="nl-BE" dirty="0"/>
              <a:t> </a:t>
            </a:r>
            <a:r>
              <a:rPr lang="nl-BE" dirty="0" err="1"/>
              <a:t>whole</a:t>
            </a:r>
            <a:r>
              <a:rPr lang="nl-BE" dirty="0"/>
              <a:t> </a:t>
            </a:r>
            <a:r>
              <a:rPr lang="nl-BE" dirty="0" err="1"/>
              <a:t>Stiemervalley</a:t>
            </a:r>
            <a:r>
              <a:rPr lang="nl-BE" dirty="0"/>
              <a:t>. </a:t>
            </a:r>
          </a:p>
          <a:p>
            <a:r>
              <a:rPr lang="en-US" dirty="0"/>
              <a:t>This masterplan was important because we needed a comprehensive vision at valley-level to be able to respond to major societal challenges such as climate change for which a local approach is not sufficient (for </a:t>
            </a:r>
            <a:r>
              <a:rPr lang="en-US" dirty="0" err="1"/>
              <a:t>Stiemer</a:t>
            </a:r>
            <a:r>
              <a:rPr lang="en-US" dirty="0"/>
              <a:t> stream: sewage issues &amp; connectivity of nature.)</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2139174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But… </a:t>
            </a:r>
            <a:r>
              <a:rPr lang="nl-BE" dirty="0" err="1"/>
              <a:t>restoring</a:t>
            </a:r>
            <a:r>
              <a:rPr lang="nl-BE" dirty="0"/>
              <a:t> a </a:t>
            </a:r>
            <a:r>
              <a:rPr lang="nl-BE" dirty="0" err="1"/>
              <a:t>entire</a:t>
            </a:r>
            <a:r>
              <a:rPr lang="nl-BE" dirty="0"/>
              <a:t> </a:t>
            </a:r>
            <a:r>
              <a:rPr lang="nl-BE" dirty="0" err="1"/>
              <a:t>valley</a:t>
            </a:r>
            <a:r>
              <a:rPr lang="nl-BE" dirty="0"/>
              <a:t> is a </a:t>
            </a:r>
            <a:r>
              <a:rPr lang="nl-BE" dirty="0" err="1"/>
              <a:t>very</a:t>
            </a:r>
            <a:r>
              <a:rPr lang="nl-BE" dirty="0"/>
              <a:t> </a:t>
            </a:r>
            <a:r>
              <a:rPr lang="nl-BE" dirty="0" err="1"/>
              <a:t>expensive</a:t>
            </a:r>
            <a:r>
              <a:rPr lang="nl-BE" dirty="0"/>
              <a:t> </a:t>
            </a:r>
            <a:r>
              <a:rPr lang="nl-BE" dirty="0" err="1"/>
              <a:t>and</a:t>
            </a:r>
            <a:r>
              <a:rPr lang="nl-BE" dirty="0"/>
              <a:t> time </a:t>
            </a:r>
            <a:r>
              <a:rPr lang="nl-BE" dirty="0" err="1"/>
              <a:t>consuming</a:t>
            </a:r>
            <a:r>
              <a:rPr lang="nl-BE" dirty="0"/>
              <a:t> </a:t>
            </a:r>
            <a:r>
              <a:rPr lang="nl-BE" dirty="0" err="1"/>
              <a:t>challenge</a:t>
            </a:r>
            <a:r>
              <a:rPr lang="nl-BE" dirty="0"/>
              <a:t>. We have a strong </a:t>
            </a:r>
            <a:r>
              <a:rPr lang="nl-BE" dirty="0" err="1"/>
              <a:t>conviction</a:t>
            </a:r>
            <a:r>
              <a:rPr lang="nl-BE" dirty="0"/>
              <a:t> </a:t>
            </a:r>
            <a:r>
              <a:rPr lang="nl-BE" dirty="0" err="1"/>
              <a:t>that</a:t>
            </a:r>
            <a:r>
              <a:rPr lang="nl-BE" dirty="0"/>
              <a:t> at </a:t>
            </a:r>
            <a:r>
              <a:rPr lang="nl-BE" dirty="0" err="1"/>
              <a:t>some</a:t>
            </a:r>
            <a:r>
              <a:rPr lang="nl-BE" dirty="0"/>
              <a:t> point </a:t>
            </a:r>
            <a:r>
              <a:rPr lang="nl-BE" dirty="0" err="1"/>
              <a:t>you</a:t>
            </a:r>
            <a:r>
              <a:rPr lang="nl-BE" dirty="0"/>
              <a:t> have </a:t>
            </a:r>
            <a:r>
              <a:rPr lang="nl-BE" dirty="0" err="1"/>
              <a:t>to</a:t>
            </a:r>
            <a:r>
              <a:rPr lang="nl-BE" dirty="0"/>
              <a:t> start </a:t>
            </a:r>
            <a:r>
              <a:rPr lang="nl-BE" dirty="0" err="1"/>
              <a:t>the</a:t>
            </a:r>
            <a:r>
              <a:rPr lang="nl-BE" dirty="0"/>
              <a:t> </a:t>
            </a:r>
            <a:r>
              <a:rPr lang="nl-BE" dirty="0" err="1"/>
              <a:t>implementation</a:t>
            </a:r>
            <a:r>
              <a:rPr lang="nl-BE" dirty="0"/>
              <a:t> of </a:t>
            </a:r>
            <a:r>
              <a:rPr lang="nl-BE" dirty="0" err="1"/>
              <a:t>the</a:t>
            </a:r>
            <a:r>
              <a:rPr lang="nl-BE" dirty="0"/>
              <a:t> </a:t>
            </a:r>
            <a:r>
              <a:rPr lang="nl-BE" dirty="0" err="1"/>
              <a:t>plans</a:t>
            </a:r>
            <a:r>
              <a:rPr lang="nl-BE" dirty="0"/>
              <a:t>. </a:t>
            </a:r>
            <a:r>
              <a:rPr lang="nl-BE" dirty="0" err="1"/>
              <a:t>Waiting</a:t>
            </a:r>
            <a:r>
              <a:rPr lang="nl-BE" dirty="0"/>
              <a:t> </a:t>
            </a:r>
            <a:r>
              <a:rPr lang="nl-BE" dirty="0" err="1"/>
              <a:t>until</a:t>
            </a:r>
            <a:r>
              <a:rPr lang="nl-BE" dirty="0"/>
              <a:t> </a:t>
            </a:r>
            <a:r>
              <a:rPr lang="nl-BE" dirty="0" err="1"/>
              <a:t>you</a:t>
            </a:r>
            <a:r>
              <a:rPr lang="nl-BE" dirty="0"/>
              <a:t> have found overall </a:t>
            </a:r>
            <a:r>
              <a:rPr lang="nl-BE" dirty="0" err="1"/>
              <a:t>agreements</a:t>
            </a:r>
            <a:r>
              <a:rPr lang="nl-BE" dirty="0"/>
              <a:t> </a:t>
            </a:r>
            <a:r>
              <a:rPr lang="nl-BE" dirty="0" err="1"/>
              <a:t>and</a:t>
            </a:r>
            <a:r>
              <a:rPr lang="nl-BE" dirty="0"/>
              <a:t> budgets </a:t>
            </a:r>
            <a:r>
              <a:rPr lang="nl-BE" dirty="0" err="1"/>
              <a:t>for</a:t>
            </a:r>
            <a:r>
              <a:rPr lang="nl-BE" dirty="0"/>
              <a:t> </a:t>
            </a:r>
            <a:r>
              <a:rPr lang="nl-BE" dirty="0" err="1"/>
              <a:t>tackling</a:t>
            </a:r>
            <a:r>
              <a:rPr lang="nl-BE" dirty="0"/>
              <a:t> </a:t>
            </a:r>
            <a:r>
              <a:rPr lang="nl-BE" dirty="0" err="1"/>
              <a:t>the</a:t>
            </a:r>
            <a:r>
              <a:rPr lang="nl-BE" dirty="0"/>
              <a:t> </a:t>
            </a:r>
            <a:r>
              <a:rPr lang="nl-BE" dirty="0" err="1"/>
              <a:t>entire</a:t>
            </a:r>
            <a:r>
              <a:rPr lang="nl-BE" dirty="0"/>
              <a:t> </a:t>
            </a:r>
            <a:r>
              <a:rPr lang="nl-BE" dirty="0" err="1"/>
              <a:t>valley</a:t>
            </a:r>
            <a:r>
              <a:rPr lang="nl-BE" dirty="0"/>
              <a:t> at </a:t>
            </a:r>
            <a:r>
              <a:rPr lang="nl-BE" dirty="0" err="1"/>
              <a:t>the</a:t>
            </a:r>
            <a:r>
              <a:rPr lang="nl-BE" dirty="0"/>
              <a:t> </a:t>
            </a:r>
            <a:r>
              <a:rPr lang="nl-BE" dirty="0" err="1"/>
              <a:t>same</a:t>
            </a:r>
            <a:r>
              <a:rPr lang="nl-BE" dirty="0"/>
              <a:t> time is </a:t>
            </a:r>
            <a:r>
              <a:rPr lang="nl-BE" dirty="0" err="1"/>
              <a:t>something</a:t>
            </a:r>
            <a:r>
              <a:rPr lang="nl-BE" dirty="0"/>
              <a:t> we </a:t>
            </a:r>
            <a:r>
              <a:rPr lang="nl-BE" dirty="0" err="1"/>
              <a:t>don’t</a:t>
            </a:r>
            <a:r>
              <a:rPr lang="nl-BE" dirty="0"/>
              <a:t> </a:t>
            </a:r>
            <a:r>
              <a:rPr lang="nl-BE" dirty="0" err="1"/>
              <a:t>pursue</a:t>
            </a:r>
            <a:r>
              <a:rPr lang="nl-BE" dirty="0"/>
              <a:t> </a:t>
            </a:r>
            <a:r>
              <a:rPr lang="nl-BE" dirty="0" err="1"/>
              <a:t>beacause</a:t>
            </a:r>
            <a:r>
              <a:rPr lang="nl-BE" dirty="0"/>
              <a:t> </a:t>
            </a:r>
            <a:r>
              <a:rPr lang="nl-BE" dirty="0" err="1"/>
              <a:t>it’s</a:t>
            </a:r>
            <a:r>
              <a:rPr lang="nl-BE" dirty="0"/>
              <a:t> </a:t>
            </a:r>
            <a:r>
              <a:rPr lang="nl-BE" dirty="0" err="1"/>
              <a:t>too</a:t>
            </a:r>
            <a:r>
              <a:rPr lang="nl-BE" dirty="0"/>
              <a:t> </a:t>
            </a:r>
            <a:r>
              <a:rPr lang="nl-BE" dirty="0" err="1"/>
              <a:t>difficult</a:t>
            </a:r>
            <a:r>
              <a:rPr lang="nl-BE" dirty="0"/>
              <a:t>…. </a:t>
            </a:r>
            <a:r>
              <a:rPr lang="nl-BE" dirty="0" err="1"/>
              <a:t>because</a:t>
            </a:r>
            <a:r>
              <a:rPr lang="nl-BE" dirty="0"/>
              <a:t> </a:t>
            </a:r>
            <a:r>
              <a:rPr lang="nl-BE" dirty="0" err="1"/>
              <a:t>the</a:t>
            </a:r>
            <a:r>
              <a:rPr lang="nl-BE" dirty="0"/>
              <a:t> </a:t>
            </a:r>
            <a:r>
              <a:rPr lang="nl-BE" dirty="0" err="1"/>
              <a:t>reality</a:t>
            </a:r>
            <a:r>
              <a:rPr lang="nl-BE" dirty="0"/>
              <a:t> is </a:t>
            </a:r>
            <a:r>
              <a:rPr lang="nl-BE" dirty="0" err="1"/>
              <a:t>that</a:t>
            </a:r>
            <a:r>
              <a:rPr lang="nl-BE" dirty="0"/>
              <a:t> budgets </a:t>
            </a:r>
            <a:r>
              <a:rPr lang="nl-BE" dirty="0" err="1"/>
              <a:t>and</a:t>
            </a:r>
            <a:r>
              <a:rPr lang="nl-BE" dirty="0"/>
              <a:t> time are </a:t>
            </a:r>
            <a:r>
              <a:rPr lang="nl-BE" dirty="0" err="1"/>
              <a:t>limited</a:t>
            </a:r>
            <a:r>
              <a:rPr lang="nl-BE" dirty="0"/>
              <a:t>. </a:t>
            </a:r>
          </a:p>
          <a:p>
            <a:endParaRPr lang="nl-BE" dirty="0"/>
          </a:p>
          <a:p>
            <a:r>
              <a:rPr lang="nl-BE" dirty="0" err="1"/>
              <a:t>Nevertheless</a:t>
            </a:r>
            <a:r>
              <a:rPr lang="nl-BE" dirty="0"/>
              <a:t>, making </a:t>
            </a:r>
            <a:r>
              <a:rPr lang="nl-BE" dirty="0" err="1"/>
              <a:t>integrated</a:t>
            </a:r>
            <a:r>
              <a:rPr lang="nl-BE" dirty="0"/>
              <a:t> long term </a:t>
            </a:r>
            <a:r>
              <a:rPr lang="nl-BE" dirty="0" err="1"/>
              <a:t>masterplans</a:t>
            </a:r>
            <a:r>
              <a:rPr lang="nl-BE" dirty="0"/>
              <a:t> </a:t>
            </a:r>
            <a:r>
              <a:rPr lang="nl-BE" dirty="0" err="1"/>
              <a:t>for</a:t>
            </a:r>
            <a:r>
              <a:rPr lang="nl-BE" dirty="0"/>
              <a:t> </a:t>
            </a:r>
            <a:r>
              <a:rPr lang="nl-BE" dirty="0" err="1"/>
              <a:t>the</a:t>
            </a:r>
            <a:r>
              <a:rPr lang="nl-BE" dirty="0"/>
              <a:t> </a:t>
            </a:r>
            <a:r>
              <a:rPr lang="nl-BE" dirty="0" err="1"/>
              <a:t>valley</a:t>
            </a:r>
            <a:r>
              <a:rPr lang="nl-BE" dirty="0"/>
              <a:t> as a </a:t>
            </a:r>
            <a:r>
              <a:rPr lang="nl-BE" dirty="0" err="1"/>
              <a:t>whole</a:t>
            </a:r>
            <a:r>
              <a:rPr lang="nl-BE" dirty="0"/>
              <a:t> is </a:t>
            </a:r>
            <a:r>
              <a:rPr lang="nl-BE" dirty="0" err="1"/>
              <a:t>an</a:t>
            </a:r>
            <a:r>
              <a:rPr lang="nl-BE" dirty="0"/>
              <a:t> </a:t>
            </a:r>
            <a:r>
              <a:rPr lang="nl-BE" dirty="0" err="1"/>
              <a:t>very</a:t>
            </a:r>
            <a:r>
              <a:rPr lang="nl-BE" dirty="0"/>
              <a:t> important </a:t>
            </a:r>
            <a:r>
              <a:rPr lang="nl-BE" dirty="0" err="1"/>
              <a:t>thing</a:t>
            </a:r>
            <a:r>
              <a:rPr lang="nl-BE" dirty="0"/>
              <a:t>. As I </a:t>
            </a:r>
            <a:r>
              <a:rPr lang="nl-BE" dirty="0" err="1"/>
              <a:t>said</a:t>
            </a:r>
            <a:r>
              <a:rPr lang="nl-BE" dirty="0"/>
              <a:t>, we </a:t>
            </a:r>
            <a:r>
              <a:rPr lang="nl-BE" dirty="0" err="1"/>
              <a:t>realy</a:t>
            </a:r>
            <a:r>
              <a:rPr lang="nl-BE" dirty="0"/>
              <a:t> </a:t>
            </a:r>
            <a:r>
              <a:rPr lang="nl-BE" dirty="0" err="1"/>
              <a:t>need</a:t>
            </a:r>
            <a:r>
              <a:rPr lang="nl-BE" dirty="0"/>
              <a:t> </a:t>
            </a:r>
            <a:r>
              <a:rPr lang="nl-BE" dirty="0" err="1"/>
              <a:t>such</a:t>
            </a:r>
            <a:r>
              <a:rPr lang="nl-BE" dirty="0"/>
              <a:t> </a:t>
            </a:r>
            <a:r>
              <a:rPr lang="nl-BE" dirty="0" err="1"/>
              <a:t>global</a:t>
            </a:r>
            <a:r>
              <a:rPr lang="nl-BE" dirty="0"/>
              <a:t> </a:t>
            </a:r>
            <a:r>
              <a:rPr lang="nl-BE" dirty="0" err="1"/>
              <a:t>frameworks</a:t>
            </a:r>
            <a:r>
              <a:rPr lang="nl-BE" dirty="0"/>
              <a:t>. </a:t>
            </a:r>
          </a:p>
          <a:p>
            <a:endParaRPr lang="nl-BE" dirty="0"/>
          </a:p>
          <a:p>
            <a:r>
              <a:rPr lang="nl-BE" dirty="0"/>
              <a:t>But, next </a:t>
            </a:r>
            <a:r>
              <a:rPr lang="nl-BE" dirty="0" err="1"/>
              <a:t>to</a:t>
            </a:r>
            <a:r>
              <a:rPr lang="nl-BE" dirty="0"/>
              <a:t> </a:t>
            </a:r>
            <a:r>
              <a:rPr lang="nl-BE" dirty="0" err="1"/>
              <a:t>that</a:t>
            </a:r>
            <a:r>
              <a:rPr lang="nl-BE" dirty="0"/>
              <a:t> we </a:t>
            </a:r>
            <a:r>
              <a:rPr lang="nl-BE" dirty="0" err="1"/>
              <a:t>think</a:t>
            </a:r>
            <a:r>
              <a:rPr lang="nl-BE" dirty="0"/>
              <a:t> </a:t>
            </a:r>
            <a:r>
              <a:rPr lang="nl-BE" dirty="0" err="1"/>
              <a:t>that</a:t>
            </a:r>
            <a:r>
              <a:rPr lang="nl-BE" dirty="0"/>
              <a:t> </a:t>
            </a:r>
            <a:r>
              <a:rPr lang="nl-BE" dirty="0" err="1"/>
              <a:t>you</a:t>
            </a:r>
            <a:r>
              <a:rPr lang="nl-BE" dirty="0"/>
              <a:t> have </a:t>
            </a:r>
            <a:r>
              <a:rPr lang="nl-BE" dirty="0" err="1"/>
              <a:t>to</a:t>
            </a:r>
            <a:r>
              <a:rPr lang="nl-BE" dirty="0"/>
              <a:t> start </a:t>
            </a:r>
            <a:r>
              <a:rPr lang="nl-BE" dirty="0" err="1"/>
              <a:t>the</a:t>
            </a:r>
            <a:r>
              <a:rPr lang="nl-BE" dirty="0"/>
              <a:t> </a:t>
            </a:r>
            <a:r>
              <a:rPr lang="nl-BE" dirty="0" err="1"/>
              <a:t>implementation</a:t>
            </a:r>
            <a:r>
              <a:rPr lang="nl-BE" dirty="0"/>
              <a:t> </a:t>
            </a:r>
            <a:r>
              <a:rPr lang="nl-BE" dirty="0" err="1"/>
              <a:t>by</a:t>
            </a:r>
            <a:r>
              <a:rPr lang="nl-BE" dirty="0"/>
              <a:t> </a:t>
            </a:r>
            <a:r>
              <a:rPr lang="nl-BE" dirty="0" err="1"/>
              <a:t>realising</a:t>
            </a:r>
            <a:r>
              <a:rPr lang="nl-BE" dirty="0"/>
              <a:t> </a:t>
            </a:r>
            <a:r>
              <a:rPr lang="nl-BE" dirty="0" err="1"/>
              <a:t>some</a:t>
            </a:r>
            <a:r>
              <a:rPr lang="nl-BE" dirty="0"/>
              <a:t> </a:t>
            </a:r>
            <a:r>
              <a:rPr lang="nl-BE" dirty="0" err="1"/>
              <a:t>strategic</a:t>
            </a:r>
            <a:r>
              <a:rPr lang="nl-BE" dirty="0"/>
              <a:t> pilot </a:t>
            </a:r>
            <a:r>
              <a:rPr lang="nl-BE" dirty="0" err="1"/>
              <a:t>projects</a:t>
            </a:r>
            <a:r>
              <a:rPr lang="nl-BE" dirty="0"/>
              <a:t>. In </a:t>
            </a:r>
            <a:r>
              <a:rPr lang="nl-BE" dirty="0" err="1"/>
              <a:t>this</a:t>
            </a:r>
            <a:r>
              <a:rPr lang="nl-BE" dirty="0"/>
              <a:t> way, </a:t>
            </a:r>
            <a:r>
              <a:rPr lang="nl-BE" dirty="0" err="1"/>
              <a:t>citizens</a:t>
            </a:r>
            <a:r>
              <a:rPr lang="nl-BE" dirty="0"/>
              <a:t> </a:t>
            </a:r>
            <a:r>
              <a:rPr lang="nl-BE" dirty="0" err="1"/>
              <a:t>see</a:t>
            </a:r>
            <a:r>
              <a:rPr lang="nl-BE" dirty="0"/>
              <a:t> </a:t>
            </a:r>
            <a:r>
              <a:rPr lang="nl-BE" dirty="0" err="1"/>
              <a:t>what</a:t>
            </a:r>
            <a:r>
              <a:rPr lang="nl-BE" dirty="0"/>
              <a:t> </a:t>
            </a:r>
            <a:r>
              <a:rPr lang="nl-BE" dirty="0" err="1"/>
              <a:t>integrated</a:t>
            </a:r>
            <a:r>
              <a:rPr lang="nl-BE" dirty="0"/>
              <a:t> open </a:t>
            </a:r>
            <a:r>
              <a:rPr lang="nl-BE" dirty="0" err="1"/>
              <a:t>space</a:t>
            </a:r>
            <a:r>
              <a:rPr lang="nl-BE" dirty="0"/>
              <a:t> </a:t>
            </a:r>
            <a:r>
              <a:rPr lang="nl-BE" dirty="0" err="1"/>
              <a:t>projects</a:t>
            </a:r>
            <a:r>
              <a:rPr lang="nl-BE" dirty="0"/>
              <a:t> </a:t>
            </a:r>
            <a:r>
              <a:rPr lang="nl-BE" dirty="0" err="1"/>
              <a:t>can</a:t>
            </a:r>
            <a:r>
              <a:rPr lang="nl-BE" dirty="0"/>
              <a:t> </a:t>
            </a:r>
            <a:r>
              <a:rPr lang="nl-BE" dirty="0" err="1"/>
              <a:t>deliver</a:t>
            </a:r>
            <a:r>
              <a:rPr lang="nl-BE" dirty="0"/>
              <a:t> </a:t>
            </a:r>
            <a:r>
              <a:rPr lang="nl-BE" dirty="0" err="1"/>
              <a:t>for</a:t>
            </a:r>
            <a:r>
              <a:rPr lang="nl-BE" dirty="0"/>
              <a:t> </a:t>
            </a:r>
            <a:r>
              <a:rPr lang="nl-BE" dirty="0" err="1"/>
              <a:t>them</a:t>
            </a:r>
            <a:r>
              <a:rPr lang="nl-BE" dirty="0"/>
              <a:t> </a:t>
            </a:r>
            <a:r>
              <a:rPr lang="nl-BE" dirty="0" err="1"/>
              <a:t>and</a:t>
            </a:r>
            <a:r>
              <a:rPr lang="nl-BE" dirty="0"/>
              <a:t> </a:t>
            </a:r>
            <a:r>
              <a:rPr lang="nl-BE" dirty="0" err="1"/>
              <a:t>the</a:t>
            </a:r>
            <a:r>
              <a:rPr lang="nl-BE" dirty="0"/>
              <a:t> society. Public support </a:t>
            </a:r>
            <a:r>
              <a:rPr lang="nl-BE" dirty="0" err="1"/>
              <a:t>will</a:t>
            </a:r>
            <a:r>
              <a:rPr lang="nl-BE" dirty="0"/>
              <a:t> </a:t>
            </a:r>
            <a:r>
              <a:rPr lang="nl-BE" dirty="0" err="1"/>
              <a:t>rise</a:t>
            </a:r>
            <a:r>
              <a:rPr lang="nl-BE" dirty="0"/>
              <a:t>… </a:t>
            </a:r>
            <a:r>
              <a:rPr lang="nl-BE" dirty="0" err="1"/>
              <a:t>and</a:t>
            </a:r>
            <a:r>
              <a:rPr lang="nl-BE" dirty="0"/>
              <a:t> politics </a:t>
            </a:r>
            <a:r>
              <a:rPr lang="nl-BE" dirty="0" err="1"/>
              <a:t>and</a:t>
            </a:r>
            <a:r>
              <a:rPr lang="nl-BE" dirty="0"/>
              <a:t> budgets </a:t>
            </a:r>
            <a:r>
              <a:rPr lang="nl-BE" dirty="0" err="1"/>
              <a:t>will</a:t>
            </a:r>
            <a:r>
              <a:rPr lang="nl-BE" dirty="0"/>
              <a:t> follow. </a:t>
            </a:r>
            <a:r>
              <a:rPr lang="nl-BE" dirty="0" err="1"/>
              <a:t>By</a:t>
            </a:r>
            <a:r>
              <a:rPr lang="nl-BE" dirty="0"/>
              <a:t> </a:t>
            </a:r>
            <a:r>
              <a:rPr lang="nl-BE" dirty="0" err="1"/>
              <a:t>that</a:t>
            </a:r>
            <a:r>
              <a:rPr lang="nl-BE" dirty="0"/>
              <a:t> we hope </a:t>
            </a:r>
            <a:r>
              <a:rPr lang="nl-BE" dirty="0" err="1"/>
              <a:t>to</a:t>
            </a:r>
            <a:r>
              <a:rPr lang="nl-BE" dirty="0"/>
              <a:t> </a:t>
            </a:r>
            <a:r>
              <a:rPr lang="nl-BE" dirty="0" err="1"/>
              <a:t>create</a:t>
            </a:r>
            <a:r>
              <a:rPr lang="nl-BE" dirty="0"/>
              <a:t> a domino-effect of new </a:t>
            </a:r>
            <a:r>
              <a:rPr lang="nl-BE" dirty="0" err="1"/>
              <a:t>projects</a:t>
            </a:r>
            <a:r>
              <a:rPr lang="nl-BE" dirty="0"/>
              <a:t>. </a:t>
            </a:r>
          </a:p>
          <a:p>
            <a:endParaRPr lang="nl-BE" dirty="0"/>
          </a:p>
          <a:p>
            <a:r>
              <a:rPr lang="nl-BE" dirty="0"/>
              <a:t>The </a:t>
            </a:r>
            <a:r>
              <a:rPr lang="nl-BE" dirty="0" err="1"/>
              <a:t>current</a:t>
            </a:r>
            <a:r>
              <a:rPr lang="nl-BE" dirty="0"/>
              <a:t> </a:t>
            </a:r>
            <a:r>
              <a:rPr lang="nl-BE" dirty="0" err="1"/>
              <a:t>situation</a:t>
            </a:r>
            <a:r>
              <a:rPr lang="nl-BE" dirty="0"/>
              <a:t> in </a:t>
            </a:r>
            <a:r>
              <a:rPr lang="nl-BE" dirty="0" err="1"/>
              <a:t>the</a:t>
            </a:r>
            <a:r>
              <a:rPr lang="nl-BE" dirty="0"/>
              <a:t> </a:t>
            </a:r>
            <a:r>
              <a:rPr lang="nl-BE" dirty="0" err="1"/>
              <a:t>Stiemer</a:t>
            </a:r>
            <a:r>
              <a:rPr lang="nl-BE" dirty="0"/>
              <a:t> </a:t>
            </a:r>
            <a:r>
              <a:rPr lang="nl-BE" dirty="0" err="1"/>
              <a:t>valley</a:t>
            </a:r>
            <a:r>
              <a:rPr lang="nl-BE" dirty="0"/>
              <a:t> </a:t>
            </a:r>
            <a:r>
              <a:rPr lang="nl-BE" dirty="0" err="1"/>
              <a:t>proves</a:t>
            </a:r>
            <a:r>
              <a:rPr lang="nl-BE" dirty="0"/>
              <a:t> </a:t>
            </a:r>
            <a:r>
              <a:rPr lang="nl-BE" dirty="0" err="1"/>
              <a:t>that</a:t>
            </a:r>
            <a:r>
              <a:rPr lang="nl-BE" dirty="0"/>
              <a:t> </a:t>
            </a:r>
            <a:r>
              <a:rPr lang="nl-BE" dirty="0" err="1"/>
              <a:t>this</a:t>
            </a:r>
            <a:r>
              <a:rPr lang="nl-BE" dirty="0"/>
              <a:t> approach </a:t>
            </a:r>
            <a:r>
              <a:rPr lang="nl-BE" dirty="0" err="1"/>
              <a:t>works</a:t>
            </a:r>
            <a:r>
              <a:rPr lang="nl-BE" dirty="0"/>
              <a:t>; we </a:t>
            </a:r>
            <a:r>
              <a:rPr lang="nl-BE" dirty="0" err="1"/>
              <a:t>recently</a:t>
            </a:r>
            <a:r>
              <a:rPr lang="nl-BE" dirty="0"/>
              <a:t> </a:t>
            </a:r>
            <a:r>
              <a:rPr lang="nl-BE" dirty="0" err="1"/>
              <a:t>saw</a:t>
            </a:r>
            <a:r>
              <a:rPr lang="nl-BE" dirty="0"/>
              <a:t> new EU-</a:t>
            </a:r>
            <a:r>
              <a:rPr lang="nl-BE" dirty="0" err="1"/>
              <a:t>projects</a:t>
            </a:r>
            <a:r>
              <a:rPr lang="nl-BE" dirty="0"/>
              <a:t>, </a:t>
            </a:r>
            <a:r>
              <a:rPr lang="nl-BE" dirty="0" err="1"/>
              <a:t>other</a:t>
            </a:r>
            <a:r>
              <a:rPr lang="nl-BE" dirty="0"/>
              <a:t> </a:t>
            </a:r>
            <a:r>
              <a:rPr lang="nl-BE" dirty="0" err="1"/>
              <a:t>initiatives</a:t>
            </a:r>
            <a:r>
              <a:rPr lang="nl-BE" dirty="0"/>
              <a:t> </a:t>
            </a:r>
            <a:r>
              <a:rPr lang="nl-BE" dirty="0" err="1"/>
              <a:t>and</a:t>
            </a:r>
            <a:r>
              <a:rPr lang="nl-BE" dirty="0"/>
              <a:t> </a:t>
            </a:r>
            <a:r>
              <a:rPr lang="nl-BE" dirty="0" err="1"/>
              <a:t>investments</a:t>
            </a:r>
            <a:r>
              <a:rPr lang="nl-BE" dirty="0"/>
              <a:t> in </a:t>
            </a:r>
            <a:r>
              <a:rPr lang="nl-BE" dirty="0" err="1"/>
              <a:t>the</a:t>
            </a:r>
            <a:r>
              <a:rPr lang="nl-BE" dirty="0"/>
              <a:t> </a:t>
            </a:r>
            <a:r>
              <a:rPr lang="nl-BE" dirty="0" err="1"/>
              <a:t>Stiemer</a:t>
            </a:r>
            <a:r>
              <a:rPr lang="nl-BE" dirty="0"/>
              <a:t> </a:t>
            </a:r>
            <a:r>
              <a:rPr lang="nl-BE" dirty="0" err="1"/>
              <a:t>valley</a:t>
            </a:r>
            <a:r>
              <a:rPr lang="nl-BE" dirty="0"/>
              <a: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143848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That’s</a:t>
            </a:r>
            <a:r>
              <a:rPr lang="nl-BE" dirty="0"/>
              <a:t> </a:t>
            </a:r>
            <a:r>
              <a:rPr lang="nl-BE" dirty="0" err="1"/>
              <a:t>how</a:t>
            </a:r>
            <a:r>
              <a:rPr lang="nl-BE" dirty="0"/>
              <a:t> LIFE+G4G &amp; land development in </a:t>
            </a:r>
            <a:r>
              <a:rPr lang="nl-BE" dirty="0" err="1"/>
              <a:t>my</a:t>
            </a:r>
            <a:r>
              <a:rPr lang="nl-BE" dirty="0"/>
              <a:t> opinion </a:t>
            </a:r>
            <a:r>
              <a:rPr lang="nl-BE" dirty="0" err="1"/>
              <a:t>were</a:t>
            </a:r>
            <a:r>
              <a:rPr lang="nl-BE" dirty="0"/>
              <a:t> </a:t>
            </a:r>
            <a:r>
              <a:rPr lang="nl-BE" dirty="0" err="1"/>
              <a:t>catalysts</a:t>
            </a:r>
            <a:r>
              <a:rPr lang="nl-BE" dirty="0"/>
              <a:t> in </a:t>
            </a:r>
            <a:r>
              <a:rPr lang="nl-BE" dirty="0" err="1"/>
              <a:t>the</a:t>
            </a:r>
            <a:r>
              <a:rPr lang="nl-BE" dirty="0"/>
              <a:t> </a:t>
            </a:r>
            <a:r>
              <a:rPr lang="nl-BE" dirty="0" err="1"/>
              <a:t>transition</a:t>
            </a:r>
            <a:r>
              <a:rPr lang="nl-BE" dirty="0"/>
              <a:t> of </a:t>
            </a:r>
            <a:r>
              <a:rPr lang="nl-BE" dirty="0" err="1"/>
              <a:t>the</a:t>
            </a:r>
            <a:r>
              <a:rPr lang="nl-BE" dirty="0"/>
              <a:t> </a:t>
            </a:r>
            <a:r>
              <a:rPr lang="nl-BE" dirty="0" err="1"/>
              <a:t>Stiemervalley</a:t>
            </a:r>
            <a:r>
              <a:rPr lang="nl-BE" dirty="0"/>
              <a:t>. </a:t>
            </a:r>
          </a:p>
          <a:p>
            <a:endParaRPr lang="nl-BE" dirty="0"/>
          </a:p>
          <a:p>
            <a:r>
              <a:rPr lang="nl-BE" dirty="0"/>
              <a:t>We chose </a:t>
            </a:r>
            <a:r>
              <a:rPr lang="nl-BE" dirty="0" err="1"/>
              <a:t>three</a:t>
            </a:r>
            <a:r>
              <a:rPr lang="nl-BE" dirty="0"/>
              <a:t> </a:t>
            </a:r>
            <a:r>
              <a:rPr lang="nl-BE" dirty="0" err="1"/>
              <a:t>strategic</a:t>
            </a:r>
            <a:r>
              <a:rPr lang="nl-BE" dirty="0"/>
              <a:t> </a:t>
            </a:r>
            <a:r>
              <a:rPr lang="nl-BE" dirty="0" err="1"/>
              <a:t>locations</a:t>
            </a:r>
            <a:r>
              <a:rPr lang="nl-BE" dirty="0"/>
              <a:t>: in </a:t>
            </a:r>
            <a:r>
              <a:rPr lang="nl-BE" dirty="0" err="1"/>
              <a:t>the</a:t>
            </a:r>
            <a:r>
              <a:rPr lang="nl-BE" dirty="0"/>
              <a:t> </a:t>
            </a:r>
            <a:r>
              <a:rPr lang="nl-BE" dirty="0" err="1"/>
              <a:t>beginning</a:t>
            </a:r>
            <a:r>
              <a:rPr lang="nl-BE" dirty="0"/>
              <a:t>, </a:t>
            </a:r>
            <a:r>
              <a:rPr lang="nl-BE" dirty="0" err="1"/>
              <a:t>the</a:t>
            </a:r>
            <a:r>
              <a:rPr lang="nl-BE" dirty="0"/>
              <a:t> </a:t>
            </a:r>
            <a:r>
              <a:rPr lang="nl-BE" dirty="0" err="1"/>
              <a:t>middle</a:t>
            </a:r>
            <a:r>
              <a:rPr lang="nl-BE" dirty="0"/>
              <a:t> </a:t>
            </a:r>
            <a:r>
              <a:rPr lang="nl-BE" dirty="0" err="1"/>
              <a:t>and</a:t>
            </a:r>
            <a:r>
              <a:rPr lang="nl-BE" dirty="0"/>
              <a:t> end of </a:t>
            </a:r>
            <a:r>
              <a:rPr lang="nl-BE" dirty="0" err="1"/>
              <a:t>the</a:t>
            </a:r>
            <a:r>
              <a:rPr lang="nl-BE" dirty="0"/>
              <a:t> </a:t>
            </a:r>
            <a:r>
              <a:rPr lang="nl-BE" dirty="0" err="1"/>
              <a:t>Stiemer</a:t>
            </a:r>
            <a:r>
              <a:rPr lang="nl-BE" dirty="0"/>
              <a:t> </a:t>
            </a:r>
            <a:r>
              <a:rPr lang="nl-BE" dirty="0" err="1"/>
              <a:t>valley</a:t>
            </a:r>
            <a:r>
              <a:rPr lang="nl-BE" dirty="0"/>
              <a:t> </a:t>
            </a:r>
            <a:r>
              <a:rPr lang="nl-BE" dirty="0" err="1"/>
              <a:t>and</a:t>
            </a:r>
            <a:r>
              <a:rPr lang="nl-BE" dirty="0"/>
              <a:t> we made </a:t>
            </a:r>
            <a:r>
              <a:rPr lang="nl-BE" dirty="0" err="1"/>
              <a:t>integrated</a:t>
            </a:r>
            <a:r>
              <a:rPr lang="nl-BE" dirty="0"/>
              <a:t> land development </a:t>
            </a:r>
            <a:r>
              <a:rPr lang="nl-BE" dirty="0" err="1"/>
              <a:t>plans</a:t>
            </a:r>
            <a:r>
              <a:rPr lang="nl-BE" dirty="0"/>
              <a:t> </a:t>
            </a:r>
            <a:r>
              <a:rPr lang="nl-BE" dirty="0" err="1"/>
              <a:t>for</a:t>
            </a:r>
            <a:r>
              <a:rPr lang="nl-BE" dirty="0"/>
              <a:t> </a:t>
            </a:r>
            <a:r>
              <a:rPr lang="nl-BE" dirty="0" err="1"/>
              <a:t>them</a:t>
            </a:r>
            <a:r>
              <a:rPr lang="nl-BE" dirty="0"/>
              <a:t>. </a:t>
            </a:r>
            <a:r>
              <a:rPr lang="nl-BE" dirty="0" err="1"/>
              <a:t>Because</a:t>
            </a:r>
            <a:r>
              <a:rPr lang="nl-BE" dirty="0"/>
              <a:t> of </a:t>
            </a:r>
            <a:r>
              <a:rPr lang="nl-BE" dirty="0" err="1"/>
              <a:t>the</a:t>
            </a:r>
            <a:r>
              <a:rPr lang="nl-BE" dirty="0"/>
              <a:t> support of LIFE+G4G we </a:t>
            </a:r>
            <a:r>
              <a:rPr lang="nl-BE" dirty="0" err="1"/>
              <a:t>were</a:t>
            </a:r>
            <a:r>
              <a:rPr lang="nl-BE" dirty="0"/>
              <a:t> </a:t>
            </a:r>
            <a:r>
              <a:rPr lang="nl-BE" dirty="0" err="1"/>
              <a:t>also</a:t>
            </a:r>
            <a:r>
              <a:rPr lang="nl-BE" dirty="0"/>
              <a:t> </a:t>
            </a:r>
            <a:r>
              <a:rPr lang="nl-BE" dirty="0" err="1"/>
              <a:t>able</a:t>
            </a:r>
            <a:r>
              <a:rPr lang="nl-BE" dirty="0"/>
              <a:t> </a:t>
            </a:r>
            <a:r>
              <a:rPr lang="nl-BE" dirty="0" err="1"/>
              <a:t>to</a:t>
            </a:r>
            <a:r>
              <a:rPr lang="nl-BE" dirty="0"/>
              <a:t> </a:t>
            </a:r>
            <a:r>
              <a:rPr lang="nl-BE" dirty="0" err="1"/>
              <a:t>realise</a:t>
            </a:r>
            <a:r>
              <a:rPr lang="nl-BE" dirty="0"/>
              <a:t> </a:t>
            </a:r>
            <a:r>
              <a:rPr lang="nl-BE" dirty="0" err="1"/>
              <a:t>them</a:t>
            </a:r>
            <a:r>
              <a:rPr lang="nl-BE" dirty="0"/>
              <a:t> as well.</a:t>
            </a:r>
          </a:p>
          <a:p>
            <a:endParaRPr lang="nl-BE" dirty="0"/>
          </a:p>
          <a:p>
            <a:r>
              <a:rPr lang="nl-BE" dirty="0"/>
              <a:t>In </a:t>
            </a:r>
            <a:r>
              <a:rPr lang="nl-BE" dirty="0" err="1"/>
              <a:t>the</a:t>
            </a:r>
            <a:r>
              <a:rPr lang="nl-BE" dirty="0"/>
              <a:t> source area of </a:t>
            </a:r>
            <a:r>
              <a:rPr lang="nl-BE" dirty="0" err="1"/>
              <a:t>the</a:t>
            </a:r>
            <a:r>
              <a:rPr lang="nl-BE" dirty="0"/>
              <a:t> </a:t>
            </a:r>
            <a:r>
              <a:rPr lang="nl-BE" dirty="0" err="1"/>
              <a:t>Stiemer</a:t>
            </a:r>
            <a:r>
              <a:rPr lang="nl-BE" dirty="0"/>
              <a:t> stream, </a:t>
            </a:r>
            <a:r>
              <a:rPr lang="nl-BE" dirty="0" err="1"/>
              <a:t>called</a:t>
            </a:r>
            <a:r>
              <a:rPr lang="nl-BE" dirty="0"/>
              <a:t> Schansbroek, we </a:t>
            </a:r>
            <a:r>
              <a:rPr lang="nl-BE" dirty="0" err="1"/>
              <a:t>realized</a:t>
            </a:r>
            <a:r>
              <a:rPr lang="nl-BE" dirty="0"/>
              <a:t> a land development </a:t>
            </a:r>
            <a:r>
              <a:rPr lang="nl-BE" dirty="0" err="1"/>
              <a:t>plan,togheter</a:t>
            </a:r>
            <a:r>
              <a:rPr lang="nl-BE" dirty="0"/>
              <a:t> </a:t>
            </a:r>
            <a:r>
              <a:rPr lang="nl-BE" dirty="0" err="1"/>
              <a:t>with</a:t>
            </a:r>
            <a:r>
              <a:rPr lang="nl-BE" dirty="0"/>
              <a:t> </a:t>
            </a:r>
            <a:r>
              <a:rPr lang="nl-BE" dirty="0" err="1"/>
              <a:t>the</a:t>
            </a:r>
            <a:r>
              <a:rPr lang="nl-BE" dirty="0"/>
              <a:t> </a:t>
            </a:r>
            <a:r>
              <a:rPr lang="nl-BE" dirty="0" err="1"/>
              <a:t>city</a:t>
            </a:r>
            <a:r>
              <a:rPr lang="nl-BE" dirty="0"/>
              <a:t> of Genk </a:t>
            </a:r>
            <a:r>
              <a:rPr lang="nl-BE" dirty="0" err="1"/>
              <a:t>and</a:t>
            </a:r>
            <a:r>
              <a:rPr lang="nl-BE" dirty="0"/>
              <a:t> </a:t>
            </a:r>
            <a:r>
              <a:rPr lang="nl-BE" dirty="0" err="1"/>
              <a:t>local</a:t>
            </a:r>
            <a:r>
              <a:rPr lang="nl-BE" dirty="0"/>
              <a:t> </a:t>
            </a:r>
            <a:r>
              <a:rPr lang="nl-BE" dirty="0" err="1"/>
              <a:t>inhabitants</a:t>
            </a:r>
            <a:r>
              <a:rPr lang="nl-BE" dirty="0"/>
              <a:t>. The area </a:t>
            </a:r>
            <a:r>
              <a:rPr lang="nl-BE" dirty="0" err="1"/>
              <a:t>used</a:t>
            </a:r>
            <a:r>
              <a:rPr lang="nl-BE" dirty="0"/>
              <a:t> </a:t>
            </a:r>
            <a:r>
              <a:rPr lang="nl-BE" dirty="0" err="1"/>
              <a:t>to</a:t>
            </a:r>
            <a:r>
              <a:rPr lang="nl-BE" dirty="0"/>
              <a:t> </a:t>
            </a:r>
            <a:r>
              <a:rPr lang="nl-BE" dirty="0" err="1"/>
              <a:t>be</a:t>
            </a:r>
            <a:r>
              <a:rPr lang="nl-BE" dirty="0"/>
              <a:t> </a:t>
            </a:r>
            <a:r>
              <a:rPr lang="nl-BE" dirty="0" err="1"/>
              <a:t>what</a:t>
            </a:r>
            <a:r>
              <a:rPr lang="nl-BE" dirty="0"/>
              <a:t> we call a “</a:t>
            </a:r>
            <a:r>
              <a:rPr lang="nl-BE" dirty="0" err="1"/>
              <a:t>grey</a:t>
            </a:r>
            <a:r>
              <a:rPr lang="nl-BE" dirty="0"/>
              <a:t>” </a:t>
            </a:r>
            <a:r>
              <a:rPr lang="nl-BE" dirty="0" err="1"/>
              <a:t>urban</a:t>
            </a:r>
            <a:r>
              <a:rPr lang="nl-BE" dirty="0"/>
              <a:t> area </a:t>
            </a:r>
            <a:r>
              <a:rPr lang="nl-BE" dirty="0" err="1"/>
              <a:t>with</a:t>
            </a:r>
            <a:r>
              <a:rPr lang="nl-BE" dirty="0"/>
              <a:t> </a:t>
            </a:r>
            <a:r>
              <a:rPr lang="nl-BE" dirty="0" err="1"/>
              <a:t>very</a:t>
            </a:r>
            <a:r>
              <a:rPr lang="nl-BE" dirty="0"/>
              <a:t> low </a:t>
            </a:r>
            <a:r>
              <a:rPr lang="nl-BE" dirty="0" err="1"/>
              <a:t>quality</a:t>
            </a:r>
            <a:r>
              <a:rPr lang="nl-BE" dirty="0"/>
              <a:t> of </a:t>
            </a:r>
            <a:r>
              <a:rPr lang="nl-BE" dirty="0" err="1"/>
              <a:t>space</a:t>
            </a:r>
            <a:r>
              <a:rPr lang="nl-BE" dirty="0"/>
              <a:t>. </a:t>
            </a:r>
          </a:p>
          <a:p>
            <a:pPr marL="0" indent="0">
              <a:buFont typeface="Arial" panose="020B0604020202020204" pitchFamily="34" charset="0"/>
              <a:buNone/>
            </a:pPr>
            <a:endParaRPr lang="nl-BE" dirty="0"/>
          </a:p>
          <a:p>
            <a:pPr marL="0" indent="0">
              <a:buFont typeface="Arial" panose="020B0604020202020204" pitchFamily="34" charset="0"/>
              <a:buNone/>
            </a:pPr>
            <a:r>
              <a:rPr lang="nl-BE" dirty="0"/>
              <a:t>In </a:t>
            </a:r>
            <a:r>
              <a:rPr lang="nl-BE" dirty="0" err="1"/>
              <a:t>this</a:t>
            </a:r>
            <a:r>
              <a:rPr lang="nl-BE" dirty="0"/>
              <a:t> picture </a:t>
            </a:r>
            <a:r>
              <a:rPr lang="nl-BE" dirty="0" err="1"/>
              <a:t>you</a:t>
            </a:r>
            <a:r>
              <a:rPr lang="nl-BE" dirty="0"/>
              <a:t> </a:t>
            </a:r>
            <a:r>
              <a:rPr lang="nl-BE" dirty="0" err="1"/>
              <a:t>can</a:t>
            </a:r>
            <a:r>
              <a:rPr lang="nl-BE" dirty="0"/>
              <a:t> </a:t>
            </a:r>
            <a:r>
              <a:rPr lang="nl-BE" dirty="0" err="1"/>
              <a:t>see</a:t>
            </a:r>
            <a:r>
              <a:rPr lang="nl-BE" dirty="0"/>
              <a:t> </a:t>
            </a:r>
            <a:r>
              <a:rPr lang="nl-BE" dirty="0" err="1"/>
              <a:t>the</a:t>
            </a:r>
            <a:r>
              <a:rPr lang="nl-BE" dirty="0"/>
              <a:t> “</a:t>
            </a:r>
            <a:r>
              <a:rPr lang="nl-BE" dirty="0" err="1"/>
              <a:t>before</a:t>
            </a:r>
            <a:r>
              <a:rPr lang="nl-BE" dirty="0"/>
              <a:t>” </a:t>
            </a:r>
            <a:r>
              <a:rPr lang="nl-BE" dirty="0" err="1"/>
              <a:t>situation</a:t>
            </a:r>
            <a:r>
              <a:rPr lang="nl-BE" dirty="0"/>
              <a: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25</a:t>
            </a:fld>
            <a:endParaRPr lang="nl-BE"/>
          </a:p>
        </p:txBody>
      </p:sp>
    </p:spTree>
    <p:extLst>
      <p:ext uri="{BB962C8B-B14F-4D97-AF65-F5344CB8AC3E}">
        <p14:creationId xmlns:p14="http://schemas.microsoft.com/office/powerpoint/2010/main" val="1204617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Whithin</a:t>
            </a:r>
            <a:r>
              <a:rPr lang="nl-BE" dirty="0"/>
              <a:t> </a:t>
            </a:r>
            <a:r>
              <a:rPr lang="nl-BE" dirty="0" err="1"/>
              <a:t>the</a:t>
            </a:r>
            <a:r>
              <a:rPr lang="nl-BE" dirty="0"/>
              <a:t> G4G-project we </a:t>
            </a:r>
            <a:r>
              <a:rPr lang="nl-BE" dirty="0" err="1"/>
              <a:t>realized</a:t>
            </a:r>
            <a:r>
              <a:rPr lang="nl-BE" dirty="0"/>
              <a:t> a: </a:t>
            </a:r>
          </a:p>
          <a:p>
            <a:pPr marL="171450" indent="-171450">
              <a:buFont typeface="Arial" panose="020B0604020202020204" pitchFamily="34" charset="0"/>
              <a:buChar char="•"/>
            </a:pPr>
            <a:r>
              <a:rPr lang="nl-BE" dirty="0"/>
              <a:t>A </a:t>
            </a:r>
            <a:r>
              <a:rPr lang="nl-BE" dirty="0" err="1"/>
              <a:t>multifunctional</a:t>
            </a:r>
            <a:r>
              <a:rPr lang="nl-BE" dirty="0"/>
              <a:t> park </a:t>
            </a:r>
            <a:r>
              <a:rPr lang="nl-BE" dirty="0" err="1"/>
              <a:t>for</a:t>
            </a:r>
            <a:r>
              <a:rPr lang="nl-BE" dirty="0"/>
              <a:t> </a:t>
            </a:r>
            <a:r>
              <a:rPr lang="nl-BE" dirty="0" err="1"/>
              <a:t>the</a:t>
            </a:r>
            <a:r>
              <a:rPr lang="nl-BE" dirty="0"/>
              <a:t> </a:t>
            </a:r>
            <a:r>
              <a:rPr lang="nl-BE" dirty="0" err="1"/>
              <a:t>neighborhood</a:t>
            </a:r>
            <a:r>
              <a:rPr lang="nl-BE" dirty="0"/>
              <a:t> (new </a:t>
            </a:r>
            <a:r>
              <a:rPr lang="nl-BE" dirty="0" err="1"/>
              <a:t>football</a:t>
            </a:r>
            <a:r>
              <a:rPr lang="nl-BE" dirty="0"/>
              <a:t> pitch, </a:t>
            </a:r>
            <a:r>
              <a:rPr lang="nl-BE" dirty="0" err="1"/>
              <a:t>restoration</a:t>
            </a:r>
            <a:r>
              <a:rPr lang="nl-BE" dirty="0"/>
              <a:t> of a rare </a:t>
            </a:r>
            <a:r>
              <a:rPr lang="nl-BE" dirty="0" err="1"/>
              <a:t>historic</a:t>
            </a:r>
            <a:r>
              <a:rPr lang="nl-BE" dirty="0"/>
              <a:t> </a:t>
            </a:r>
            <a:r>
              <a:rPr lang="nl-BE" dirty="0" err="1"/>
              <a:t>entrechment</a:t>
            </a:r>
            <a:r>
              <a:rPr lang="nl-BE" dirty="0"/>
              <a:t>, a </a:t>
            </a:r>
            <a:r>
              <a:rPr lang="nl-BE" dirty="0" err="1"/>
              <a:t>playgarden</a:t>
            </a:r>
            <a:r>
              <a:rPr lang="nl-BE" dirty="0"/>
              <a:t>, </a:t>
            </a:r>
            <a:r>
              <a:rPr lang="nl-BE" dirty="0" err="1"/>
              <a:t>an</a:t>
            </a:r>
            <a:r>
              <a:rPr lang="nl-BE" dirty="0"/>
              <a:t> </a:t>
            </a:r>
            <a:r>
              <a:rPr lang="nl-BE" dirty="0" err="1"/>
              <a:t>orchard</a:t>
            </a:r>
            <a:r>
              <a:rPr lang="nl-BE" dirty="0"/>
              <a:t>, a public yard, </a:t>
            </a:r>
            <a:r>
              <a:rPr lang="nl-BE" dirty="0" err="1"/>
              <a:t>etc</a:t>
            </a:r>
            <a:r>
              <a:rPr lang="nl-BE" dirty="0"/>
              <a:t>…)</a:t>
            </a:r>
          </a:p>
          <a:p>
            <a:pPr marL="171450" indent="-171450">
              <a:buFont typeface="Arial" panose="020B0604020202020204" pitchFamily="34" charset="0"/>
              <a:buChar char="•"/>
            </a:pPr>
            <a:r>
              <a:rPr lang="nl-BE" dirty="0"/>
              <a:t>We </a:t>
            </a:r>
            <a:r>
              <a:rPr lang="nl-BE" dirty="0" err="1"/>
              <a:t>restored</a:t>
            </a:r>
            <a:r>
              <a:rPr lang="nl-BE" dirty="0"/>
              <a:t> </a:t>
            </a:r>
            <a:r>
              <a:rPr lang="nl-BE" dirty="0" err="1"/>
              <a:t>the</a:t>
            </a:r>
            <a:r>
              <a:rPr lang="nl-BE" dirty="0"/>
              <a:t> nature reserve Schansbroek/</a:t>
            </a:r>
            <a:r>
              <a:rPr lang="nl-BE" dirty="0" err="1"/>
              <a:t>the</a:t>
            </a:r>
            <a:r>
              <a:rPr lang="nl-BE" dirty="0"/>
              <a:t> </a:t>
            </a:r>
            <a:r>
              <a:rPr lang="nl-BE" dirty="0" err="1"/>
              <a:t>souce</a:t>
            </a:r>
            <a:r>
              <a:rPr lang="nl-BE" dirty="0"/>
              <a:t> area </a:t>
            </a:r>
            <a:r>
              <a:rPr lang="nl-BE" dirty="0" err="1"/>
              <a:t>itself</a:t>
            </a:r>
            <a:r>
              <a:rPr lang="nl-BE" dirty="0"/>
              <a:t>.</a:t>
            </a:r>
          </a:p>
          <a:p>
            <a:pPr marL="171450" indent="-171450">
              <a:buFont typeface="Arial" panose="020B0604020202020204" pitchFamily="34" charset="0"/>
              <a:buChar char="•"/>
            </a:pPr>
            <a:r>
              <a:rPr lang="nl-BE" dirty="0"/>
              <a:t>We </a:t>
            </a:r>
            <a:r>
              <a:rPr lang="nl-BE" dirty="0" err="1"/>
              <a:t>realized</a:t>
            </a:r>
            <a:r>
              <a:rPr lang="nl-BE" dirty="0"/>
              <a:t> a missing link </a:t>
            </a:r>
            <a:r>
              <a:rPr lang="nl-BE" dirty="0" err="1"/>
              <a:t>bicycle</a:t>
            </a:r>
            <a:r>
              <a:rPr lang="nl-BE" dirty="0"/>
              <a:t> </a:t>
            </a:r>
            <a:r>
              <a:rPr lang="nl-BE" dirty="0" err="1"/>
              <a:t>trail</a:t>
            </a:r>
            <a:r>
              <a:rPr lang="nl-BE" dirty="0"/>
              <a:t> </a:t>
            </a:r>
            <a:r>
              <a:rPr lang="nl-BE" dirty="0" err="1"/>
              <a:t>and</a:t>
            </a:r>
            <a:r>
              <a:rPr lang="nl-BE" dirty="0"/>
              <a:t> </a:t>
            </a:r>
            <a:r>
              <a:rPr lang="nl-BE" dirty="0" err="1"/>
              <a:t>builded</a:t>
            </a:r>
            <a:r>
              <a:rPr lang="nl-BE" dirty="0"/>
              <a:t> </a:t>
            </a:r>
            <a:r>
              <a:rPr lang="nl-BE" dirty="0" err="1"/>
              <a:t>walking</a:t>
            </a:r>
            <a:r>
              <a:rPr lang="nl-BE" dirty="0"/>
              <a:t> </a:t>
            </a:r>
            <a:r>
              <a:rPr lang="en-GB" noProof="0" dirty="0"/>
              <a:t>paths</a:t>
            </a:r>
            <a:r>
              <a:rPr lang="nl-BE" dirty="0"/>
              <a:t>.</a:t>
            </a:r>
          </a:p>
          <a:p>
            <a:pPr marL="171450" indent="-171450">
              <a:buFont typeface="Arial" panose="020B0604020202020204" pitchFamily="34" charset="0"/>
              <a:buChar char="•"/>
            </a:pPr>
            <a:r>
              <a:rPr lang="nl-BE" dirty="0" err="1"/>
              <a:t>Came</a:t>
            </a:r>
            <a:r>
              <a:rPr lang="nl-BE" dirty="0"/>
              <a:t> up </a:t>
            </a:r>
            <a:r>
              <a:rPr lang="nl-BE" dirty="0" err="1"/>
              <a:t>with</a:t>
            </a:r>
            <a:r>
              <a:rPr lang="nl-BE" dirty="0"/>
              <a:t> </a:t>
            </a:r>
            <a:r>
              <a:rPr lang="nl-BE" dirty="0" err="1"/>
              <a:t>an</a:t>
            </a:r>
            <a:r>
              <a:rPr lang="nl-BE" dirty="0"/>
              <a:t> </a:t>
            </a:r>
            <a:r>
              <a:rPr lang="nl-BE" dirty="0" err="1"/>
              <a:t>integrated</a:t>
            </a:r>
            <a:r>
              <a:rPr lang="nl-BE" dirty="0"/>
              <a:t> solution </a:t>
            </a:r>
            <a:r>
              <a:rPr lang="nl-BE" dirty="0" err="1"/>
              <a:t>to</a:t>
            </a:r>
            <a:r>
              <a:rPr lang="nl-BE" dirty="0"/>
              <a:t> </a:t>
            </a:r>
            <a:r>
              <a:rPr lang="nl-BE" dirty="0" err="1"/>
              <a:t>the</a:t>
            </a:r>
            <a:r>
              <a:rPr lang="nl-BE" dirty="0"/>
              <a:t> </a:t>
            </a:r>
            <a:r>
              <a:rPr lang="nl-BE" dirty="0" err="1"/>
              <a:t>damaged</a:t>
            </a:r>
            <a:r>
              <a:rPr lang="nl-BE" dirty="0"/>
              <a:t> </a:t>
            </a:r>
            <a:r>
              <a:rPr lang="nl-BE" dirty="0" err="1"/>
              <a:t>hydrological</a:t>
            </a:r>
            <a:r>
              <a:rPr lang="nl-BE" dirty="0"/>
              <a:t> </a:t>
            </a:r>
            <a:r>
              <a:rPr lang="nl-BE" dirty="0" err="1"/>
              <a:t>situation</a:t>
            </a:r>
            <a:r>
              <a:rPr lang="nl-BE" dirty="0"/>
              <a:t> in </a:t>
            </a:r>
            <a:r>
              <a:rPr lang="nl-BE" dirty="0" err="1"/>
              <a:t>this</a:t>
            </a:r>
            <a:r>
              <a:rPr lang="nl-BE" dirty="0"/>
              <a:t>, </a:t>
            </a:r>
            <a:r>
              <a:rPr lang="nl-BE" dirty="0" err="1"/>
              <a:t>by</a:t>
            </a:r>
            <a:r>
              <a:rPr lang="nl-BE" dirty="0"/>
              <a:t> </a:t>
            </a:r>
            <a:r>
              <a:rPr lang="nl-BE" dirty="0" err="1"/>
              <a:t>former</a:t>
            </a:r>
            <a:r>
              <a:rPr lang="nl-BE" dirty="0"/>
              <a:t> </a:t>
            </a:r>
            <a:r>
              <a:rPr lang="nl-BE" dirty="0" err="1"/>
              <a:t>cole</a:t>
            </a:r>
            <a:r>
              <a:rPr lang="nl-BE" dirty="0"/>
              <a:t> </a:t>
            </a:r>
            <a:r>
              <a:rPr lang="nl-BE" dirty="0" err="1"/>
              <a:t>mining</a:t>
            </a:r>
            <a:r>
              <a:rPr lang="nl-BE" dirty="0"/>
              <a:t> </a:t>
            </a:r>
            <a:r>
              <a:rPr lang="nl-BE" dirty="0" err="1"/>
              <a:t>affected</a:t>
            </a:r>
            <a:r>
              <a:rPr lang="nl-BE" dirty="0"/>
              <a:t>, </a:t>
            </a:r>
            <a:r>
              <a:rPr lang="nl-BE" dirty="0" err="1"/>
              <a:t>subsidence</a:t>
            </a:r>
            <a:r>
              <a:rPr lang="nl-BE" dirty="0"/>
              <a:t> area. </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26</a:t>
            </a:fld>
            <a:endParaRPr lang="nl-BE"/>
          </a:p>
        </p:txBody>
      </p:sp>
    </p:spTree>
    <p:extLst>
      <p:ext uri="{BB962C8B-B14F-4D97-AF65-F5344CB8AC3E}">
        <p14:creationId xmlns:p14="http://schemas.microsoft.com/office/powerpoint/2010/main" val="960918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27</a:t>
            </a:fld>
            <a:endParaRPr lang="nl-BE"/>
          </a:p>
        </p:txBody>
      </p:sp>
    </p:spTree>
    <p:extLst>
      <p:ext uri="{BB962C8B-B14F-4D97-AF65-F5344CB8AC3E}">
        <p14:creationId xmlns:p14="http://schemas.microsoft.com/office/powerpoint/2010/main" val="3888600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a:t>
            </a:fld>
            <a:endParaRPr lang="nl-BE"/>
          </a:p>
        </p:txBody>
      </p:sp>
    </p:spTree>
    <p:extLst>
      <p:ext uri="{BB962C8B-B14F-4D97-AF65-F5344CB8AC3E}">
        <p14:creationId xmlns:p14="http://schemas.microsoft.com/office/powerpoint/2010/main" val="1723405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28</a:t>
            </a:fld>
            <a:endParaRPr lang="nl-BE"/>
          </a:p>
        </p:txBody>
      </p:sp>
    </p:spTree>
    <p:extLst>
      <p:ext uri="{BB962C8B-B14F-4D97-AF65-F5344CB8AC3E}">
        <p14:creationId xmlns:p14="http://schemas.microsoft.com/office/powerpoint/2010/main" val="1865285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29</a:t>
            </a:fld>
            <a:endParaRPr lang="nl-BE"/>
          </a:p>
        </p:txBody>
      </p:sp>
    </p:spTree>
    <p:extLst>
      <p:ext uri="{BB962C8B-B14F-4D97-AF65-F5344CB8AC3E}">
        <p14:creationId xmlns:p14="http://schemas.microsoft.com/office/powerpoint/2010/main" val="2000789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The new public </a:t>
            </a:r>
            <a:r>
              <a:rPr lang="nl-BE" dirty="0" err="1"/>
              <a:t>gardens</a:t>
            </a:r>
            <a:r>
              <a:rPr lang="nl-BE" dirty="0"/>
              <a:t> </a:t>
            </a:r>
            <a:r>
              <a:rPr lang="nl-BE" dirty="0" err="1"/>
              <a:t>were</a:t>
            </a:r>
            <a:r>
              <a:rPr lang="nl-BE" dirty="0"/>
              <a:t> </a:t>
            </a:r>
            <a:r>
              <a:rPr lang="nl-BE" dirty="0" err="1"/>
              <a:t>harvested</a:t>
            </a:r>
            <a:r>
              <a:rPr lang="nl-BE" dirty="0"/>
              <a:t> </a:t>
            </a:r>
            <a:r>
              <a:rPr lang="nl-BE" dirty="0" err="1"/>
              <a:t>for</a:t>
            </a:r>
            <a:r>
              <a:rPr lang="nl-BE" dirty="0"/>
              <a:t> </a:t>
            </a:r>
            <a:r>
              <a:rPr lang="nl-BE" dirty="0" err="1"/>
              <a:t>the</a:t>
            </a:r>
            <a:r>
              <a:rPr lang="nl-BE" dirty="0"/>
              <a:t> first time </a:t>
            </a:r>
            <a:r>
              <a:rPr lang="nl-BE" dirty="0" err="1"/>
              <a:t>this</a:t>
            </a:r>
            <a:r>
              <a:rPr lang="nl-BE" dirty="0"/>
              <a:t> </a:t>
            </a:r>
            <a:r>
              <a:rPr lang="nl-BE" dirty="0" err="1"/>
              <a:t>summer</a:t>
            </a:r>
            <a:r>
              <a:rPr lang="nl-BE" dirty="0"/>
              <a:t> </a:t>
            </a:r>
            <a:r>
              <a:rPr lang="nl-BE" dirty="0" err="1"/>
              <a:t>by</a:t>
            </a:r>
            <a:r>
              <a:rPr lang="nl-BE" dirty="0"/>
              <a:t> </a:t>
            </a:r>
            <a:r>
              <a:rPr lang="nl-BE" dirty="0" err="1"/>
              <a:t>local</a:t>
            </a:r>
            <a:r>
              <a:rPr lang="nl-BE" dirty="0"/>
              <a:t> </a:t>
            </a:r>
            <a:r>
              <a:rPr lang="nl-BE" dirty="0" err="1"/>
              <a:t>inhabitants</a:t>
            </a:r>
            <a:r>
              <a:rPr lang="nl-BE" dirty="0"/>
              <a: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30</a:t>
            </a:fld>
            <a:endParaRPr lang="nl-BE"/>
          </a:p>
        </p:txBody>
      </p:sp>
    </p:spTree>
    <p:extLst>
      <p:ext uri="{BB962C8B-B14F-4D97-AF65-F5344CB8AC3E}">
        <p14:creationId xmlns:p14="http://schemas.microsoft.com/office/powerpoint/2010/main" val="2644022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a:t>
            </a:r>
            <a:r>
              <a:rPr lang="nl-BE" dirty="0" err="1"/>
              <a:t>the</a:t>
            </a:r>
            <a:r>
              <a:rPr lang="nl-BE" dirty="0"/>
              <a:t> middel of </a:t>
            </a:r>
            <a:r>
              <a:rPr lang="nl-BE" dirty="0" err="1"/>
              <a:t>the</a:t>
            </a:r>
            <a:r>
              <a:rPr lang="nl-BE" dirty="0"/>
              <a:t> </a:t>
            </a:r>
            <a:r>
              <a:rPr lang="nl-BE" dirty="0" err="1"/>
              <a:t>valley</a:t>
            </a:r>
            <a:r>
              <a:rPr lang="nl-BE" dirty="0"/>
              <a:t>, </a:t>
            </a:r>
            <a:r>
              <a:rPr lang="nl-BE" dirty="0" err="1"/>
              <a:t>near</a:t>
            </a:r>
            <a:r>
              <a:rPr lang="nl-BE" dirty="0"/>
              <a:t> </a:t>
            </a:r>
            <a:r>
              <a:rPr lang="nl-BE" dirty="0" err="1"/>
              <a:t>the</a:t>
            </a:r>
            <a:r>
              <a:rPr lang="nl-BE" dirty="0"/>
              <a:t> </a:t>
            </a:r>
            <a:r>
              <a:rPr lang="nl-BE" dirty="0" err="1"/>
              <a:t>historical</a:t>
            </a:r>
            <a:r>
              <a:rPr lang="nl-BE" dirty="0"/>
              <a:t> </a:t>
            </a:r>
            <a:r>
              <a:rPr lang="nl-BE" dirty="0" err="1"/>
              <a:t>mill</a:t>
            </a:r>
            <a:r>
              <a:rPr lang="nl-BE" dirty="0"/>
              <a:t> </a:t>
            </a:r>
            <a:r>
              <a:rPr lang="nl-BE" dirty="0" err="1"/>
              <a:t>called</a:t>
            </a:r>
            <a:r>
              <a:rPr lang="nl-BE" dirty="0"/>
              <a:t> Slagmolen </a:t>
            </a:r>
            <a:r>
              <a:rPr lang="nl-BE" dirty="0" err="1"/>
              <a:t>and</a:t>
            </a:r>
            <a:r>
              <a:rPr lang="nl-BE" dirty="0"/>
              <a:t> </a:t>
            </a:r>
            <a:r>
              <a:rPr lang="nl-BE" dirty="0" err="1"/>
              <a:t>near</a:t>
            </a:r>
            <a:r>
              <a:rPr lang="nl-BE" dirty="0"/>
              <a:t> </a:t>
            </a:r>
            <a:r>
              <a:rPr lang="nl-BE" dirty="0" err="1"/>
              <a:t>the</a:t>
            </a:r>
            <a:r>
              <a:rPr lang="nl-BE" dirty="0"/>
              <a:t> </a:t>
            </a:r>
            <a:r>
              <a:rPr lang="nl-BE" dirty="0" err="1"/>
              <a:t>city</a:t>
            </a:r>
            <a:r>
              <a:rPr lang="nl-BE" dirty="0"/>
              <a:t> </a:t>
            </a:r>
            <a:r>
              <a:rPr lang="nl-BE" dirty="0" err="1"/>
              <a:t>centre</a:t>
            </a:r>
            <a:r>
              <a:rPr lang="nl-BE" dirty="0"/>
              <a:t>, we </a:t>
            </a:r>
            <a:r>
              <a:rPr lang="nl-BE" dirty="0" err="1"/>
              <a:t>managed</a:t>
            </a:r>
            <a:r>
              <a:rPr lang="nl-BE" dirty="0"/>
              <a:t> </a:t>
            </a:r>
            <a:r>
              <a:rPr lang="nl-BE" dirty="0" err="1"/>
              <a:t>to</a:t>
            </a:r>
            <a:r>
              <a:rPr lang="nl-BE" dirty="0"/>
              <a:t> tackle </a:t>
            </a:r>
            <a:r>
              <a:rPr lang="nl-BE" dirty="0" err="1"/>
              <a:t>the</a:t>
            </a:r>
            <a:r>
              <a:rPr lang="nl-BE" dirty="0"/>
              <a:t> </a:t>
            </a:r>
            <a:r>
              <a:rPr lang="nl-BE" dirty="0" err="1"/>
              <a:t>hydrological</a:t>
            </a:r>
            <a:r>
              <a:rPr lang="nl-BE" dirty="0"/>
              <a:t> </a:t>
            </a:r>
            <a:r>
              <a:rPr lang="nl-BE" dirty="0" err="1"/>
              <a:t>problem</a:t>
            </a:r>
            <a:r>
              <a:rPr lang="nl-BE" dirty="0"/>
              <a:t> of </a:t>
            </a:r>
            <a:r>
              <a:rPr lang="nl-BE" dirty="0" err="1"/>
              <a:t>contaminated</a:t>
            </a:r>
            <a:r>
              <a:rPr lang="nl-BE" dirty="0"/>
              <a:t> water </a:t>
            </a:r>
            <a:r>
              <a:rPr lang="nl-BE" dirty="0" err="1"/>
              <a:t>comming</a:t>
            </a:r>
            <a:r>
              <a:rPr lang="nl-BE" dirty="0"/>
              <a:t> </a:t>
            </a:r>
            <a:r>
              <a:rPr lang="nl-BE" dirty="0" err="1"/>
              <a:t>from</a:t>
            </a:r>
            <a:r>
              <a:rPr lang="nl-BE" dirty="0"/>
              <a:t> </a:t>
            </a:r>
            <a:r>
              <a:rPr lang="nl-BE" dirty="0" err="1"/>
              <a:t>the</a:t>
            </a:r>
            <a:r>
              <a:rPr lang="nl-BE" dirty="0"/>
              <a:t> </a:t>
            </a:r>
            <a:r>
              <a:rPr lang="nl-BE" dirty="0" err="1"/>
              <a:t>city</a:t>
            </a:r>
            <a:r>
              <a:rPr lang="nl-BE" dirty="0"/>
              <a:t> </a:t>
            </a:r>
            <a:r>
              <a:rPr lang="nl-BE" dirty="0" err="1"/>
              <a:t>seweridge</a:t>
            </a:r>
            <a:r>
              <a:rPr lang="nl-BE" dirty="0"/>
              <a:t>, entering </a:t>
            </a:r>
            <a:r>
              <a:rPr lang="nl-BE" dirty="0" err="1"/>
              <a:t>the</a:t>
            </a:r>
            <a:r>
              <a:rPr lang="nl-BE" dirty="0"/>
              <a:t> Natura2000 area of De Maten. </a:t>
            </a:r>
            <a:r>
              <a:rPr lang="nl-BE" dirty="0" err="1"/>
              <a:t>One</a:t>
            </a:r>
            <a:r>
              <a:rPr lang="nl-BE" dirty="0"/>
              <a:t> of </a:t>
            </a:r>
            <a:r>
              <a:rPr lang="nl-BE" dirty="0" err="1"/>
              <a:t>the</a:t>
            </a:r>
            <a:r>
              <a:rPr lang="nl-BE" dirty="0"/>
              <a:t> </a:t>
            </a:r>
            <a:r>
              <a:rPr lang="nl-BE" dirty="0" err="1"/>
              <a:t>oldest</a:t>
            </a:r>
            <a:r>
              <a:rPr lang="nl-BE" dirty="0"/>
              <a:t> </a:t>
            </a:r>
            <a:r>
              <a:rPr lang="nl-BE" dirty="0" err="1"/>
              <a:t>Flemish</a:t>
            </a:r>
            <a:r>
              <a:rPr lang="nl-BE" dirty="0"/>
              <a:t> nature reserves. </a:t>
            </a:r>
          </a:p>
          <a:p>
            <a:endParaRPr lang="nl-BE" dirty="0"/>
          </a:p>
          <a:p>
            <a:r>
              <a:rPr lang="nl-BE" dirty="0" err="1"/>
              <a:t>Therefore</a:t>
            </a:r>
            <a:r>
              <a:rPr lang="nl-BE" dirty="0"/>
              <a:t> we </a:t>
            </a:r>
            <a:r>
              <a:rPr lang="nl-BE" dirty="0" err="1"/>
              <a:t>detached</a:t>
            </a:r>
            <a:r>
              <a:rPr lang="nl-BE" dirty="0"/>
              <a:t> </a:t>
            </a:r>
            <a:r>
              <a:rPr lang="nl-BE" dirty="0" err="1"/>
              <a:t>the</a:t>
            </a:r>
            <a:r>
              <a:rPr lang="nl-BE" dirty="0"/>
              <a:t> Schabeek stream </a:t>
            </a:r>
            <a:r>
              <a:rPr lang="nl-BE" dirty="0" err="1"/>
              <a:t>from</a:t>
            </a:r>
            <a:r>
              <a:rPr lang="nl-BE" dirty="0"/>
              <a:t> </a:t>
            </a:r>
            <a:r>
              <a:rPr lang="nl-BE" dirty="0" err="1"/>
              <a:t>the</a:t>
            </a:r>
            <a:r>
              <a:rPr lang="nl-BE" dirty="0"/>
              <a:t> </a:t>
            </a:r>
            <a:r>
              <a:rPr lang="nl-BE" dirty="0" err="1"/>
              <a:t>Stiemer</a:t>
            </a:r>
            <a:r>
              <a:rPr lang="nl-BE" dirty="0"/>
              <a:t> stream </a:t>
            </a:r>
            <a:r>
              <a:rPr lang="nl-BE" dirty="0" err="1"/>
              <a:t>and</a:t>
            </a:r>
            <a:r>
              <a:rPr lang="nl-BE" dirty="0"/>
              <a:t> </a:t>
            </a:r>
            <a:r>
              <a:rPr lang="nl-BE" dirty="0" err="1"/>
              <a:t>realised</a:t>
            </a:r>
            <a:r>
              <a:rPr lang="nl-BE" dirty="0"/>
              <a:t> a “flow </a:t>
            </a:r>
            <a:r>
              <a:rPr lang="nl-BE" dirty="0" err="1"/>
              <a:t>trough</a:t>
            </a:r>
            <a:r>
              <a:rPr lang="nl-BE" dirty="0"/>
              <a:t>”-</a:t>
            </a:r>
            <a:r>
              <a:rPr lang="nl-BE" dirty="0" err="1"/>
              <a:t>swamp</a:t>
            </a:r>
            <a:r>
              <a:rPr lang="nl-BE" dirty="0"/>
              <a: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31</a:t>
            </a:fld>
            <a:endParaRPr lang="nl-BE"/>
          </a:p>
        </p:txBody>
      </p:sp>
    </p:spTree>
    <p:extLst>
      <p:ext uri="{BB962C8B-B14F-4D97-AF65-F5344CB8AC3E}">
        <p14:creationId xmlns:p14="http://schemas.microsoft.com/office/powerpoint/2010/main" val="1468347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As </a:t>
            </a:r>
            <a:r>
              <a:rPr lang="nl-BE" dirty="0" err="1"/>
              <a:t>you</a:t>
            </a:r>
            <a:r>
              <a:rPr lang="nl-BE" dirty="0"/>
              <a:t> </a:t>
            </a:r>
            <a:r>
              <a:rPr lang="nl-BE" dirty="0" err="1"/>
              <a:t>can</a:t>
            </a:r>
            <a:r>
              <a:rPr lang="nl-BE" dirty="0"/>
              <a:t> </a:t>
            </a:r>
            <a:r>
              <a:rPr lang="nl-BE" dirty="0" err="1"/>
              <a:t>see</a:t>
            </a:r>
            <a:r>
              <a:rPr lang="nl-BE" dirty="0"/>
              <a:t> we </a:t>
            </a:r>
            <a:r>
              <a:rPr lang="nl-BE" dirty="0" err="1"/>
              <a:t>also</a:t>
            </a:r>
            <a:r>
              <a:rPr lang="nl-BE" dirty="0"/>
              <a:t> </a:t>
            </a:r>
            <a:r>
              <a:rPr lang="nl-BE" dirty="0" err="1"/>
              <a:t>connected</a:t>
            </a:r>
            <a:r>
              <a:rPr lang="nl-BE" dirty="0"/>
              <a:t> </a:t>
            </a:r>
            <a:r>
              <a:rPr lang="nl-BE" dirty="0" err="1"/>
              <a:t>the</a:t>
            </a:r>
            <a:r>
              <a:rPr lang="nl-BE" dirty="0"/>
              <a:t> Slagmolen site as </a:t>
            </a:r>
            <a:r>
              <a:rPr lang="nl-BE" dirty="0" err="1"/>
              <a:t>an</a:t>
            </a:r>
            <a:r>
              <a:rPr lang="nl-BE" dirty="0"/>
              <a:t> </a:t>
            </a:r>
            <a:r>
              <a:rPr lang="nl-BE" dirty="0" err="1"/>
              <a:t>entrance</a:t>
            </a:r>
            <a:r>
              <a:rPr lang="nl-BE" dirty="0"/>
              <a:t> </a:t>
            </a:r>
            <a:r>
              <a:rPr lang="nl-BE" dirty="0" err="1"/>
              <a:t>to</a:t>
            </a:r>
            <a:r>
              <a:rPr lang="nl-BE" dirty="0"/>
              <a:t> </a:t>
            </a:r>
            <a:r>
              <a:rPr lang="nl-BE" dirty="0" err="1"/>
              <a:t>the</a:t>
            </a:r>
            <a:r>
              <a:rPr lang="nl-BE" dirty="0"/>
              <a:t> nature reserve </a:t>
            </a:r>
            <a:r>
              <a:rPr lang="nl-BE" dirty="0" err="1"/>
              <a:t>to</a:t>
            </a:r>
            <a:r>
              <a:rPr lang="nl-BE" dirty="0"/>
              <a:t> </a:t>
            </a:r>
            <a:r>
              <a:rPr lang="nl-BE" dirty="0" err="1"/>
              <a:t>the</a:t>
            </a:r>
            <a:r>
              <a:rPr lang="nl-BE" dirty="0"/>
              <a:t> </a:t>
            </a:r>
            <a:r>
              <a:rPr lang="nl-BE" dirty="0" err="1"/>
              <a:t>city</a:t>
            </a:r>
            <a:r>
              <a:rPr lang="nl-BE" dirty="0"/>
              <a:t> </a:t>
            </a:r>
            <a:r>
              <a:rPr lang="nl-BE" dirty="0" err="1"/>
              <a:t>centre</a:t>
            </a:r>
            <a:r>
              <a:rPr lang="nl-BE" dirty="0"/>
              <a:t> of Genk.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32</a:t>
            </a:fld>
            <a:endParaRPr lang="nl-BE"/>
          </a:p>
        </p:txBody>
      </p:sp>
    </p:spTree>
    <p:extLst>
      <p:ext uri="{BB962C8B-B14F-4D97-AF65-F5344CB8AC3E}">
        <p14:creationId xmlns:p14="http://schemas.microsoft.com/office/powerpoint/2010/main" val="3674165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33</a:t>
            </a:fld>
            <a:endParaRPr lang="nl-BE"/>
          </a:p>
        </p:txBody>
      </p:sp>
    </p:spTree>
    <p:extLst>
      <p:ext uri="{BB962C8B-B14F-4D97-AF65-F5344CB8AC3E}">
        <p14:creationId xmlns:p14="http://schemas.microsoft.com/office/powerpoint/2010/main" val="1750527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The </a:t>
            </a:r>
            <a:r>
              <a:rPr lang="nl-BE" dirty="0" err="1"/>
              <a:t>disconnected</a:t>
            </a:r>
            <a:r>
              <a:rPr lang="nl-BE" dirty="0"/>
              <a:t> new stream of </a:t>
            </a:r>
            <a:r>
              <a:rPr lang="nl-BE" dirty="0" err="1"/>
              <a:t>the</a:t>
            </a:r>
            <a:r>
              <a:rPr lang="nl-BE" dirty="0"/>
              <a:t> Schabeek </a:t>
            </a:r>
            <a:r>
              <a:rPr lang="nl-BE" dirty="0" err="1"/>
              <a:t>and</a:t>
            </a:r>
            <a:r>
              <a:rPr lang="nl-BE" dirty="0"/>
              <a:t> </a:t>
            </a:r>
            <a:r>
              <a:rPr lang="nl-BE" dirty="0" err="1"/>
              <a:t>the</a:t>
            </a:r>
            <a:r>
              <a:rPr lang="nl-BE" dirty="0"/>
              <a:t> </a:t>
            </a:r>
            <a:r>
              <a:rPr lang="nl-BE" dirty="0" err="1"/>
              <a:t>walking</a:t>
            </a:r>
            <a:r>
              <a:rPr lang="nl-BE" dirty="0"/>
              <a:t> </a:t>
            </a:r>
            <a:r>
              <a:rPr lang="nl-BE" dirty="0" err="1"/>
              <a:t>path</a:t>
            </a:r>
            <a:r>
              <a:rPr lang="nl-BE" dirty="0"/>
              <a:t> </a:t>
            </a:r>
            <a:r>
              <a:rPr lang="nl-BE" dirty="0" err="1"/>
              <a:t>towards</a:t>
            </a:r>
            <a:r>
              <a:rPr lang="nl-BE" dirty="0"/>
              <a:t> </a:t>
            </a:r>
            <a:r>
              <a:rPr lang="nl-BE" dirty="0" err="1"/>
              <a:t>the</a:t>
            </a:r>
            <a:r>
              <a:rPr lang="nl-BE" dirty="0"/>
              <a:t> </a:t>
            </a:r>
            <a:r>
              <a:rPr lang="nl-BE" dirty="0" err="1"/>
              <a:t>city</a:t>
            </a:r>
            <a:r>
              <a:rPr lang="nl-BE" dirty="0"/>
              <a:t> </a:t>
            </a:r>
            <a:r>
              <a:rPr lang="nl-BE" dirty="0" err="1"/>
              <a:t>centre</a:t>
            </a:r>
            <a:r>
              <a:rPr lang="nl-BE" dirty="0"/>
              <a: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34</a:t>
            </a:fld>
            <a:endParaRPr lang="nl-BE"/>
          </a:p>
        </p:txBody>
      </p:sp>
    </p:spTree>
    <p:extLst>
      <p:ext uri="{BB962C8B-B14F-4D97-AF65-F5344CB8AC3E}">
        <p14:creationId xmlns:p14="http://schemas.microsoft.com/office/powerpoint/2010/main" val="3857747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Downstream, </a:t>
            </a:r>
            <a:r>
              <a:rPr lang="nl-BE" dirty="0" err="1"/>
              <a:t>just</a:t>
            </a:r>
            <a:r>
              <a:rPr lang="nl-BE" dirty="0"/>
              <a:t> </a:t>
            </a:r>
            <a:r>
              <a:rPr lang="nl-BE" dirty="0" err="1"/>
              <a:t>before</a:t>
            </a:r>
            <a:r>
              <a:rPr lang="nl-BE" dirty="0"/>
              <a:t> </a:t>
            </a:r>
            <a:r>
              <a:rPr lang="nl-BE" dirty="0" err="1"/>
              <a:t>the</a:t>
            </a:r>
            <a:r>
              <a:rPr lang="nl-BE" dirty="0"/>
              <a:t> </a:t>
            </a:r>
            <a:r>
              <a:rPr lang="nl-BE" dirty="0" err="1"/>
              <a:t>confluence</a:t>
            </a:r>
            <a:r>
              <a:rPr lang="nl-BE" dirty="0"/>
              <a:t> of </a:t>
            </a:r>
            <a:r>
              <a:rPr lang="nl-BE" dirty="0" err="1"/>
              <a:t>the</a:t>
            </a:r>
            <a:r>
              <a:rPr lang="nl-BE" dirty="0"/>
              <a:t> </a:t>
            </a:r>
            <a:r>
              <a:rPr lang="nl-BE" dirty="0" err="1"/>
              <a:t>Stiemer</a:t>
            </a:r>
            <a:r>
              <a:rPr lang="nl-BE" dirty="0"/>
              <a:t> stream, we </a:t>
            </a:r>
            <a:r>
              <a:rPr lang="nl-BE" dirty="0" err="1"/>
              <a:t>restored</a:t>
            </a:r>
            <a:r>
              <a:rPr lang="nl-BE" dirty="0"/>
              <a:t> </a:t>
            </a:r>
            <a:r>
              <a:rPr lang="nl-BE" dirty="0" err="1"/>
              <a:t>an</a:t>
            </a:r>
            <a:r>
              <a:rPr lang="nl-BE" dirty="0"/>
              <a:t> </a:t>
            </a:r>
            <a:r>
              <a:rPr lang="nl-BE" dirty="0" err="1"/>
              <a:t>acient</a:t>
            </a:r>
            <a:r>
              <a:rPr lang="nl-BE" dirty="0"/>
              <a:t> pond chain </a:t>
            </a:r>
            <a:r>
              <a:rPr lang="nl-BE" dirty="0" err="1"/>
              <a:t>called</a:t>
            </a:r>
            <a:r>
              <a:rPr lang="nl-BE" dirty="0"/>
              <a:t> “</a:t>
            </a:r>
            <a:r>
              <a:rPr lang="nl-BE" dirty="0" err="1"/>
              <a:t>Dauteweyers</a:t>
            </a:r>
            <a:r>
              <a:rPr lang="nl-BE" dirty="0"/>
              <a:t>”. These </a:t>
            </a:r>
            <a:r>
              <a:rPr lang="nl-BE" dirty="0" err="1"/>
              <a:t>old</a:t>
            </a:r>
            <a:r>
              <a:rPr lang="nl-BE" dirty="0"/>
              <a:t> </a:t>
            </a:r>
            <a:r>
              <a:rPr lang="nl-BE" dirty="0" err="1"/>
              <a:t>fishing</a:t>
            </a:r>
            <a:r>
              <a:rPr lang="nl-BE" dirty="0"/>
              <a:t> </a:t>
            </a:r>
            <a:r>
              <a:rPr lang="nl-BE" dirty="0" err="1"/>
              <a:t>ponds</a:t>
            </a:r>
            <a:r>
              <a:rPr lang="nl-BE" dirty="0"/>
              <a:t> </a:t>
            </a:r>
            <a:r>
              <a:rPr lang="nl-BE" dirty="0" err="1"/>
              <a:t>were</a:t>
            </a:r>
            <a:r>
              <a:rPr lang="nl-BE" dirty="0"/>
              <a:t> perfect </a:t>
            </a:r>
            <a:r>
              <a:rPr lang="nl-BE" dirty="0" err="1"/>
              <a:t>potential</a:t>
            </a:r>
            <a:r>
              <a:rPr lang="nl-BE" dirty="0"/>
              <a:t> habitat of </a:t>
            </a:r>
            <a:r>
              <a:rPr lang="nl-BE" dirty="0" err="1"/>
              <a:t>this</a:t>
            </a:r>
            <a:r>
              <a:rPr lang="nl-BE" dirty="0"/>
              <a:t> </a:t>
            </a:r>
            <a:r>
              <a:rPr lang="nl-BE" dirty="0" err="1"/>
              <a:t>great</a:t>
            </a:r>
            <a:r>
              <a:rPr lang="nl-BE" dirty="0"/>
              <a:t> but </a:t>
            </a:r>
            <a:r>
              <a:rPr lang="nl-BE" dirty="0" err="1"/>
              <a:t>endangered</a:t>
            </a:r>
            <a:r>
              <a:rPr lang="nl-BE" dirty="0"/>
              <a:t> </a:t>
            </a:r>
            <a:r>
              <a:rPr lang="nl-BE" dirty="0" err="1"/>
              <a:t>animal</a:t>
            </a:r>
            <a:r>
              <a:rPr lang="nl-BE" dirty="0"/>
              <a:t>, </a:t>
            </a:r>
            <a:r>
              <a:rPr lang="nl-BE" dirty="0" err="1"/>
              <a:t>the</a:t>
            </a:r>
            <a:r>
              <a:rPr lang="nl-BE" dirty="0"/>
              <a:t> tree </a:t>
            </a:r>
            <a:r>
              <a:rPr lang="nl-BE" dirty="0" err="1"/>
              <a:t>frog</a:t>
            </a:r>
            <a:r>
              <a:rPr lang="nl-BE" dirty="0"/>
              <a:t> (</a:t>
            </a:r>
            <a:r>
              <a:rPr lang="nl-BE" sz="1200" b="0" i="0" u="none" strike="noStrike" kern="1200" dirty="0" err="1">
                <a:solidFill>
                  <a:schemeClr val="tx1"/>
                </a:solidFill>
                <a:effectLst/>
                <a:latin typeface="+mn-lt"/>
                <a:ea typeface="+mn-ea"/>
                <a:cs typeface="+mn-cs"/>
              </a:rPr>
              <a:t>Hyla</a:t>
            </a:r>
            <a:r>
              <a:rPr lang="nl-BE" sz="1200" b="0" i="0" u="none" strike="noStrike" kern="1200" dirty="0">
                <a:solidFill>
                  <a:schemeClr val="tx1"/>
                </a:solidFill>
                <a:effectLst/>
                <a:latin typeface="+mn-lt"/>
                <a:ea typeface="+mn-ea"/>
                <a:cs typeface="+mn-cs"/>
              </a:rPr>
              <a:t> arborea)</a:t>
            </a:r>
            <a:r>
              <a:rPr lang="nl-BE" dirty="0"/>
              <a:t>. The project </a:t>
            </a:r>
            <a:r>
              <a:rPr lang="nl-BE" dirty="0" err="1"/>
              <a:t>created</a:t>
            </a:r>
            <a:r>
              <a:rPr lang="nl-BE" dirty="0"/>
              <a:t> </a:t>
            </a:r>
            <a:r>
              <a:rPr lang="nl-BE" dirty="0" err="1"/>
              <a:t>healty</a:t>
            </a:r>
            <a:r>
              <a:rPr lang="nl-BE" dirty="0"/>
              <a:t> open waters </a:t>
            </a:r>
            <a:r>
              <a:rPr lang="nl-BE" dirty="0" err="1"/>
              <a:t>among</a:t>
            </a:r>
            <a:r>
              <a:rPr lang="nl-BE" dirty="0"/>
              <a:t> </a:t>
            </a:r>
            <a:r>
              <a:rPr lang="nl-BE" dirty="0" err="1"/>
              <a:t>other</a:t>
            </a:r>
            <a:r>
              <a:rPr lang="nl-BE" dirty="0"/>
              <a:t> </a:t>
            </a:r>
            <a:r>
              <a:rPr lang="nl-BE" dirty="0" err="1"/>
              <a:t>things</a:t>
            </a:r>
            <a:r>
              <a:rPr lang="nl-BE" dirty="0"/>
              <a:t>, </a:t>
            </a:r>
            <a:r>
              <a:rPr lang="nl-BE" dirty="0" err="1"/>
              <a:t>essential</a:t>
            </a:r>
            <a:r>
              <a:rPr lang="nl-BE" dirty="0"/>
              <a:t> </a:t>
            </a:r>
            <a:r>
              <a:rPr lang="nl-BE" dirty="0" err="1"/>
              <a:t>to</a:t>
            </a:r>
            <a:r>
              <a:rPr lang="nl-BE" dirty="0"/>
              <a:t> </a:t>
            </a:r>
            <a:r>
              <a:rPr lang="nl-BE" dirty="0" err="1"/>
              <a:t>the</a:t>
            </a:r>
            <a:r>
              <a:rPr lang="nl-BE" dirty="0"/>
              <a:t> habitat of </a:t>
            </a:r>
            <a:r>
              <a:rPr lang="nl-BE" dirty="0" err="1"/>
              <a:t>the</a:t>
            </a:r>
            <a:r>
              <a:rPr lang="nl-BE" dirty="0"/>
              <a:t> tree </a:t>
            </a:r>
            <a:r>
              <a:rPr lang="nl-BE" dirty="0" err="1"/>
              <a:t>frog</a:t>
            </a:r>
            <a:r>
              <a:rPr lang="nl-B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And</a:t>
            </a:r>
            <a:r>
              <a:rPr lang="nl-BE" dirty="0"/>
              <a:t> I </a:t>
            </a:r>
            <a:r>
              <a:rPr lang="nl-BE" dirty="0" err="1"/>
              <a:t>am</a:t>
            </a:r>
            <a:r>
              <a:rPr lang="nl-BE" dirty="0"/>
              <a:t> happy </a:t>
            </a:r>
            <a:r>
              <a:rPr lang="nl-BE" dirty="0" err="1"/>
              <a:t>to</a:t>
            </a:r>
            <a:r>
              <a:rPr lang="nl-BE" dirty="0"/>
              <a:t> </a:t>
            </a:r>
            <a:r>
              <a:rPr lang="nl-BE" dirty="0" err="1"/>
              <a:t>announce</a:t>
            </a:r>
            <a:r>
              <a:rPr lang="nl-BE" dirty="0"/>
              <a:t> </a:t>
            </a:r>
            <a:r>
              <a:rPr lang="nl-BE" dirty="0" err="1"/>
              <a:t>that</a:t>
            </a:r>
            <a:r>
              <a:rPr lang="nl-BE" dirty="0"/>
              <a:t> </a:t>
            </a:r>
            <a:r>
              <a:rPr lang="nl-BE" dirty="0" err="1"/>
              <a:t>this</a:t>
            </a:r>
            <a:r>
              <a:rPr lang="nl-BE" dirty="0"/>
              <a:t> spring, even </a:t>
            </a:r>
            <a:r>
              <a:rPr lang="nl-BE" dirty="0" err="1"/>
              <a:t>several</a:t>
            </a:r>
            <a:r>
              <a:rPr lang="nl-BE" dirty="0"/>
              <a:t> </a:t>
            </a:r>
            <a:r>
              <a:rPr lang="nl-BE" dirty="0" err="1"/>
              <a:t>months</a:t>
            </a:r>
            <a:r>
              <a:rPr lang="nl-BE" dirty="0"/>
              <a:t> </a:t>
            </a:r>
            <a:r>
              <a:rPr lang="nl-BE" dirty="0" err="1"/>
              <a:t>after</a:t>
            </a:r>
            <a:r>
              <a:rPr lang="nl-BE" dirty="0"/>
              <a:t> </a:t>
            </a:r>
            <a:r>
              <a:rPr lang="nl-BE" dirty="0" err="1"/>
              <a:t>the</a:t>
            </a:r>
            <a:r>
              <a:rPr lang="nl-BE" dirty="0"/>
              <a:t> </a:t>
            </a:r>
            <a:r>
              <a:rPr lang="nl-BE" dirty="0" err="1"/>
              <a:t>excavators</a:t>
            </a:r>
            <a:r>
              <a:rPr lang="nl-BE" dirty="0"/>
              <a:t> </a:t>
            </a:r>
            <a:r>
              <a:rPr lang="nl-BE" dirty="0" err="1"/>
              <a:t>left</a:t>
            </a:r>
            <a:r>
              <a:rPr lang="nl-BE" dirty="0"/>
              <a:t> </a:t>
            </a:r>
            <a:r>
              <a:rPr lang="nl-BE" dirty="0" err="1"/>
              <a:t>the</a:t>
            </a:r>
            <a:r>
              <a:rPr lang="nl-BE" dirty="0"/>
              <a:t> area, we </a:t>
            </a:r>
            <a:r>
              <a:rPr lang="nl-BE" dirty="0" err="1"/>
              <a:t>counted</a:t>
            </a:r>
            <a:r>
              <a:rPr lang="nl-BE" dirty="0"/>
              <a:t> more </a:t>
            </a:r>
            <a:r>
              <a:rPr lang="nl-BE" dirty="0" err="1"/>
              <a:t>than</a:t>
            </a:r>
            <a:r>
              <a:rPr lang="nl-BE" dirty="0"/>
              <a:t> 600 </a:t>
            </a:r>
            <a:r>
              <a:rPr lang="nl-BE" dirty="0" err="1"/>
              <a:t>shouting</a:t>
            </a:r>
            <a:r>
              <a:rPr lang="nl-BE" dirty="0"/>
              <a:t> </a:t>
            </a:r>
            <a:r>
              <a:rPr lang="nl-BE" dirty="0" err="1"/>
              <a:t>males</a:t>
            </a:r>
            <a:r>
              <a:rPr lang="nl-BE" dirty="0"/>
              <a:t> of tree </a:t>
            </a:r>
            <a:r>
              <a:rPr lang="nl-BE" dirty="0" err="1"/>
              <a:t>frog</a:t>
            </a:r>
            <a:r>
              <a:rPr lang="nl-BE" dirty="0"/>
              <a:t>, </a:t>
            </a:r>
            <a:r>
              <a:rPr lang="nl-BE" dirty="0" err="1"/>
              <a:t>which</a:t>
            </a:r>
            <a:r>
              <a:rPr lang="nl-BE" dirty="0"/>
              <a:t> is a lot!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35</a:t>
            </a:fld>
            <a:endParaRPr lang="nl-BE"/>
          </a:p>
        </p:txBody>
      </p:sp>
    </p:spTree>
    <p:extLst>
      <p:ext uri="{BB962C8B-B14F-4D97-AF65-F5344CB8AC3E}">
        <p14:creationId xmlns:p14="http://schemas.microsoft.com/office/powerpoint/2010/main" val="4167690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Stiemerdeal</a:t>
            </a:r>
            <a:r>
              <a:rPr lang="en-GB" sz="1200" kern="1200" dirty="0">
                <a:solidFill>
                  <a:schemeClr val="tx1"/>
                </a:solidFill>
                <a:effectLst/>
                <a:latin typeface="+mn-lt"/>
                <a:ea typeface="+mn-ea"/>
                <a:cs typeface="+mn-cs"/>
              </a:rPr>
              <a:t>' concept is a solution to stimulate social innovation in the Stiemervallei and a way to allow multiple &amp; diverse actors to take ownership within the program. </a:t>
            </a:r>
            <a:endParaRPr lang="nl-B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a:t>
            </a:r>
            <a:r>
              <a:rPr lang="en-GB" sz="1200" b="1" kern="1200" dirty="0" err="1">
                <a:solidFill>
                  <a:schemeClr val="tx1"/>
                </a:solidFill>
                <a:effectLst/>
                <a:latin typeface="+mn-lt"/>
                <a:ea typeface="+mn-ea"/>
                <a:cs typeface="+mn-cs"/>
              </a:rPr>
              <a:t>Stiemerdeal</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a voluntary agreement between the </a:t>
            </a:r>
            <a:r>
              <a:rPr lang="en-GB" sz="1200" kern="1200" dirty="0" err="1">
                <a:solidFill>
                  <a:schemeClr val="tx1"/>
                </a:solidFill>
                <a:effectLst/>
                <a:latin typeface="+mn-lt"/>
                <a:ea typeface="+mn-ea"/>
                <a:cs typeface="+mn-cs"/>
              </a:rPr>
              <a:t>Stiemer</a:t>
            </a:r>
            <a:r>
              <a:rPr lang="en-GB" sz="1200" kern="1200" dirty="0">
                <a:solidFill>
                  <a:schemeClr val="tx1"/>
                </a:solidFill>
                <a:effectLst/>
                <a:latin typeface="+mn-lt"/>
                <a:ea typeface="+mn-ea"/>
                <a:cs typeface="+mn-cs"/>
              </a:rPr>
              <a:t> program (city of Genk) and a partner (other city services, citizens, organizations, companies ...) in which both parties help each other to achieve their objectives (or dream) so that this agreement is a win-win situation becomes. Of course within the framework of the objectives of the Stiemervallei. In this tailor-made agreement, clear agreements are made about the objective of the deal, the mutual expectations, the division of roles, the mutual commitment and contribution, the results to be pursued and the related actions. </a:t>
            </a:r>
            <a:endParaRPr lang="nl-B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this way, deals can be widely used in the </a:t>
            </a:r>
            <a:r>
              <a:rPr lang="en-GB" sz="1200" kern="1200" dirty="0" err="1">
                <a:solidFill>
                  <a:schemeClr val="tx1"/>
                </a:solidFill>
                <a:effectLst/>
                <a:latin typeface="+mn-lt"/>
                <a:ea typeface="+mn-ea"/>
                <a:cs typeface="+mn-cs"/>
              </a:rPr>
              <a:t>Stiemer</a:t>
            </a:r>
            <a:r>
              <a:rPr lang="en-GB" sz="1200" kern="1200" dirty="0">
                <a:solidFill>
                  <a:schemeClr val="tx1"/>
                </a:solidFill>
                <a:effectLst/>
                <a:latin typeface="+mn-lt"/>
                <a:ea typeface="+mn-ea"/>
                <a:cs typeface="+mn-cs"/>
              </a:rPr>
              <a:t> program, both for very small-scale initiatives by voluntary citizens and for companies in the large pilot projects from the master plan. Thematically, the possibilities, within the framework of the </a:t>
            </a:r>
            <a:r>
              <a:rPr lang="en-GB" sz="1200" kern="1200" dirty="0" err="1">
                <a:solidFill>
                  <a:schemeClr val="tx1"/>
                </a:solidFill>
                <a:effectLst/>
                <a:latin typeface="+mn-lt"/>
                <a:ea typeface="+mn-ea"/>
                <a:cs typeface="+mn-cs"/>
              </a:rPr>
              <a:t>Stiemer</a:t>
            </a:r>
            <a:r>
              <a:rPr lang="en-GB" sz="1200" kern="1200" dirty="0">
                <a:solidFill>
                  <a:schemeClr val="tx1"/>
                </a:solidFill>
                <a:effectLst/>
                <a:latin typeface="+mn-lt"/>
                <a:ea typeface="+mn-ea"/>
                <a:cs typeface="+mn-cs"/>
              </a:rPr>
              <a:t> goals, are endless. </a:t>
            </a:r>
            <a:endParaRPr lang="nl-B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tailor-made agreement means that the role of the city can be given numerous interpretations. The support from the city can range from guidance, communication, financial or material support, etc. Where possible, reference will be made to existing support measures within the city. If it is determined that something is missing, specific measures will be developed. As the demand for financial support may be on the agenda, the creation of a </a:t>
            </a:r>
            <a:r>
              <a:rPr lang="en-GB" sz="1200" kern="1200" dirty="0" err="1">
                <a:solidFill>
                  <a:schemeClr val="tx1"/>
                </a:solidFill>
                <a:effectLst/>
                <a:latin typeface="+mn-lt"/>
                <a:ea typeface="+mn-ea"/>
                <a:cs typeface="+mn-cs"/>
              </a:rPr>
              <a:t>Stiemer</a:t>
            </a:r>
            <a:r>
              <a:rPr lang="en-GB" sz="1200" kern="1200" dirty="0">
                <a:solidFill>
                  <a:schemeClr val="tx1"/>
                </a:solidFill>
                <a:effectLst/>
                <a:latin typeface="+mn-lt"/>
                <a:ea typeface="+mn-ea"/>
                <a:cs typeface="+mn-cs"/>
              </a:rPr>
              <a:t> Fund is a possible future track.</a:t>
            </a:r>
          </a:p>
          <a:p>
            <a:r>
              <a:rPr lang="en-GB" sz="1200" kern="1200" dirty="0">
                <a:solidFill>
                  <a:schemeClr val="tx1"/>
                </a:solidFill>
                <a:effectLst/>
                <a:latin typeface="+mn-lt"/>
                <a:ea typeface="+mn-ea"/>
                <a:cs typeface="+mn-cs"/>
              </a:rPr>
              <a:t>The various </a:t>
            </a:r>
            <a:r>
              <a:rPr lang="en-GB" sz="1200" kern="1200" dirty="0" err="1">
                <a:solidFill>
                  <a:schemeClr val="tx1"/>
                </a:solidFill>
                <a:effectLst/>
                <a:latin typeface="+mn-lt"/>
                <a:ea typeface="+mn-ea"/>
                <a:cs typeface="+mn-cs"/>
              </a:rPr>
              <a:t>Stiemerdeals</a:t>
            </a:r>
            <a:r>
              <a:rPr lang="en-GB" sz="1200" kern="1200" dirty="0">
                <a:solidFill>
                  <a:schemeClr val="tx1"/>
                </a:solidFill>
                <a:effectLst/>
                <a:latin typeface="+mn-lt"/>
                <a:ea typeface="+mn-ea"/>
                <a:cs typeface="+mn-cs"/>
              </a:rPr>
              <a:t> can evolve into a strong '</a:t>
            </a:r>
            <a:r>
              <a:rPr lang="en-GB" sz="1200" kern="1200" dirty="0" err="1">
                <a:solidFill>
                  <a:schemeClr val="tx1"/>
                </a:solidFill>
                <a:effectLst/>
                <a:latin typeface="+mn-lt"/>
                <a:ea typeface="+mn-ea"/>
                <a:cs typeface="+mn-cs"/>
              </a:rPr>
              <a:t>Stiemer</a:t>
            </a:r>
            <a:r>
              <a:rPr lang="en-GB" sz="1200" kern="1200" dirty="0">
                <a:solidFill>
                  <a:schemeClr val="tx1"/>
                </a:solidFill>
                <a:effectLst/>
                <a:latin typeface="+mn-lt"/>
                <a:ea typeface="+mn-ea"/>
                <a:cs typeface="+mn-cs"/>
              </a:rPr>
              <a:t> brand'. This offers a great opportunity for community and capacity building for the various actors in the deals; a </a:t>
            </a:r>
            <a:r>
              <a:rPr lang="en-GB" sz="1200" kern="1200" dirty="0" err="1">
                <a:solidFill>
                  <a:schemeClr val="tx1"/>
                </a:solidFill>
                <a:effectLst/>
                <a:latin typeface="+mn-lt"/>
                <a:ea typeface="+mn-ea"/>
                <a:cs typeface="+mn-cs"/>
              </a:rPr>
              <a:t>Stiemer</a:t>
            </a:r>
            <a:r>
              <a:rPr lang="en-GB" sz="1200" kern="1200" dirty="0">
                <a:solidFill>
                  <a:schemeClr val="tx1"/>
                </a:solidFill>
                <a:effectLst/>
                <a:latin typeface="+mn-lt"/>
                <a:ea typeface="+mn-ea"/>
                <a:cs typeface="+mn-cs"/>
              </a:rPr>
              <a:t> community. </a:t>
            </a:r>
            <a:endParaRPr lang="nl-B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The concept of the </a:t>
            </a:r>
            <a:r>
              <a:rPr lang="en-GB" sz="1200" kern="1200" dirty="0" err="1">
                <a:solidFill>
                  <a:schemeClr val="tx1"/>
                </a:solidFill>
                <a:effectLst/>
                <a:latin typeface="+mn-lt"/>
                <a:ea typeface="+mn-ea"/>
                <a:cs typeface="+mn-cs"/>
              </a:rPr>
              <a:t>Stiemerdeals</a:t>
            </a:r>
            <a:r>
              <a:rPr lang="en-GB" sz="1200" kern="1200" dirty="0">
                <a:solidFill>
                  <a:schemeClr val="tx1"/>
                </a:solidFill>
                <a:effectLst/>
                <a:latin typeface="+mn-lt"/>
                <a:ea typeface="+mn-ea"/>
                <a:cs typeface="+mn-cs"/>
              </a:rPr>
              <a:t> will be further developed and refined through its application in practice and through discussions with stakeholders . The deals, the experience and knowledge gained are disseminated to the public via the website and the Facebook page of the Stiemervallei.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9624F531-F677-804C-BECC-CD4F3EA116A7}" type="slidenum">
              <a:rPr lang="en-US" smtClean="0"/>
              <a:t>37</a:t>
            </a:fld>
            <a:endParaRPr lang="en-US"/>
          </a:p>
        </p:txBody>
      </p:sp>
    </p:spTree>
    <p:extLst>
      <p:ext uri="{BB962C8B-B14F-4D97-AF65-F5344CB8AC3E}">
        <p14:creationId xmlns:p14="http://schemas.microsoft.com/office/powerpoint/2010/main" val="2781870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b="1" dirty="0"/>
              <a:t>Crème</a:t>
            </a:r>
            <a:r>
              <a:rPr lang="nl-BE" b="1" baseline="0" dirty="0"/>
              <a:t> Le Lis &amp; Nostalgie </a:t>
            </a:r>
            <a:r>
              <a:rPr lang="nl-BE" baseline="0" dirty="0"/>
              <a:t>ontwikkelde </a:t>
            </a:r>
            <a:r>
              <a:rPr lang="nl-BE" baseline="0" dirty="0" err="1"/>
              <a:t>Stiemerijs</a:t>
            </a:r>
            <a:r>
              <a:rPr lang="nl-BE" baseline="0" dirty="0"/>
              <a:t> naar het idee van één van de Vrienden van de </a:t>
            </a:r>
            <a:r>
              <a:rPr lang="nl-BE" baseline="0" dirty="0" err="1"/>
              <a:t>Stiemer</a:t>
            </a:r>
            <a:r>
              <a:rPr lang="nl-BE" baseline="0" dirty="0"/>
              <a:t>. Ze gebruiken hiervoor honing van de korven die langs de beek staan. In ruil krijgen ze hiervoor heel veel promotie door de stad. </a:t>
            </a:r>
          </a:p>
          <a:p>
            <a:pPr marL="171450" indent="-171450">
              <a:buFontTx/>
              <a:buChar char="-"/>
            </a:pPr>
            <a:r>
              <a:rPr lang="nl-BE" baseline="0" dirty="0"/>
              <a:t>De medewerkers van </a:t>
            </a:r>
            <a:r>
              <a:rPr lang="nl-BE" b="1" baseline="0" dirty="0" err="1"/>
              <a:t>Energyville</a:t>
            </a:r>
            <a:r>
              <a:rPr lang="nl-BE" b="0" baseline="0" dirty="0"/>
              <a:t> (gelegen in de Stiemervallei) kregen reeds een rondleiding in het nieuwe buurtpark Schansbroek door de stad en Natuurpunt Genk. Daar ontstond het idee om aan natuurbeheer te doen. Tijdens de </a:t>
            </a:r>
            <a:r>
              <a:rPr lang="nl-BE" b="0" baseline="0" dirty="0" err="1"/>
              <a:t>Energyville</a:t>
            </a:r>
            <a:r>
              <a:rPr lang="nl-BE" b="0" baseline="0" dirty="0"/>
              <a:t> dag in juni 2020 zal dit gepland worden. </a:t>
            </a:r>
          </a:p>
          <a:p>
            <a:pPr marL="171450" indent="-171450">
              <a:buFontTx/>
              <a:buChar char="-"/>
            </a:pPr>
            <a:r>
              <a:rPr lang="nl-BE" b="0" baseline="0" dirty="0"/>
              <a:t>Een </a:t>
            </a:r>
            <a:r>
              <a:rPr lang="nl-BE" b="1" baseline="0" dirty="0"/>
              <a:t>hobbyfotograaf</a:t>
            </a:r>
            <a:r>
              <a:rPr lang="nl-BE" b="0" baseline="0" dirty="0"/>
              <a:t> maakt regelmatig foto’s in de Stiemervallei die wij als stad kunnen gebruiken in de communicatie. Op die manier krijgt hij een platform om zijn talent te tonen. </a:t>
            </a:r>
            <a:r>
              <a:rPr lang="nl-BE" b="0" baseline="0" dirty="0" err="1"/>
              <a:t>Vb</a:t>
            </a:r>
            <a:r>
              <a:rPr lang="nl-BE" b="0" baseline="0" dirty="0"/>
              <a:t> in de </a:t>
            </a:r>
            <a:r>
              <a:rPr lang="nl-BE" b="0" baseline="0" dirty="0" err="1"/>
              <a:t>Stiemertentoonstelling</a:t>
            </a:r>
            <a:r>
              <a:rPr lang="nl-BE" b="0" baseline="0" dirty="0"/>
              <a:t>. </a:t>
            </a:r>
          </a:p>
          <a:p>
            <a:pPr marL="171450" indent="-171450">
              <a:buFontTx/>
              <a:buChar char="-"/>
            </a:pPr>
            <a:r>
              <a:rPr lang="nl-BE" b="0" baseline="0" dirty="0"/>
              <a:t>De lokale radio </a:t>
            </a:r>
            <a:r>
              <a:rPr lang="nl-BE" b="1" baseline="0" dirty="0"/>
              <a:t>GRK</a:t>
            </a:r>
            <a:r>
              <a:rPr lang="nl-BE" b="0" baseline="0" dirty="0"/>
              <a:t> brengt regelmatig </a:t>
            </a:r>
            <a:r>
              <a:rPr lang="nl-BE" b="0" baseline="0" dirty="0" err="1"/>
              <a:t>Stiemernieuws</a:t>
            </a:r>
            <a:r>
              <a:rPr lang="nl-BE" b="0" baseline="0" dirty="0"/>
              <a:t>. Zo beschikken zij over meer lokaal nieuws en krijgt het </a:t>
            </a:r>
            <a:r>
              <a:rPr lang="nl-BE" b="0" baseline="0" dirty="0" err="1"/>
              <a:t>Stiemerprogramma</a:t>
            </a:r>
            <a:r>
              <a:rPr lang="nl-BE" b="0" baseline="0" dirty="0"/>
              <a:t> extra promotie bij de </a:t>
            </a:r>
            <a:r>
              <a:rPr lang="nl-BE" b="0" baseline="0" dirty="0" err="1"/>
              <a:t>Genkse</a:t>
            </a:r>
            <a:r>
              <a:rPr lang="nl-BE" b="0" baseline="0" dirty="0"/>
              <a:t> bevolking. </a:t>
            </a:r>
          </a:p>
          <a:p>
            <a:pPr marL="171450" indent="-171450">
              <a:buFontTx/>
              <a:buChar char="-"/>
            </a:pPr>
            <a:endParaRPr lang="nl-BE" b="1" dirty="0"/>
          </a:p>
        </p:txBody>
      </p:sp>
      <p:sp>
        <p:nvSpPr>
          <p:cNvPr id="4" name="Tijdelijke aanduiding voor dianummer 3"/>
          <p:cNvSpPr>
            <a:spLocks noGrp="1"/>
          </p:cNvSpPr>
          <p:nvPr>
            <p:ph type="sldNum" sz="quarter" idx="10"/>
          </p:nvPr>
        </p:nvSpPr>
        <p:spPr/>
        <p:txBody>
          <a:bodyPr/>
          <a:lstStyle/>
          <a:p>
            <a:fld id="{9624F531-F677-804C-BECC-CD4F3EA116A7}" type="slidenum">
              <a:rPr lang="en-US" smtClean="0"/>
              <a:t>38</a:t>
            </a:fld>
            <a:endParaRPr lang="en-US"/>
          </a:p>
        </p:txBody>
      </p:sp>
    </p:spTree>
    <p:extLst>
      <p:ext uri="{BB962C8B-B14F-4D97-AF65-F5344CB8AC3E}">
        <p14:creationId xmlns:p14="http://schemas.microsoft.com/office/powerpoint/2010/main" val="421884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Regionaal:</a:t>
            </a:r>
            <a:r>
              <a:rPr lang="nl-BE" baseline="0" dirty="0"/>
              <a:t> onderdeel De Wijers</a:t>
            </a:r>
          </a:p>
          <a:p>
            <a:r>
              <a:rPr lang="nl-BE" baseline="0" dirty="0"/>
              <a:t>Lokaal:</a:t>
            </a:r>
          </a:p>
          <a:p>
            <a:pPr marL="171450" indent="-171450">
              <a:buFontTx/>
              <a:buChar char="-"/>
            </a:pPr>
            <a:r>
              <a:rPr lang="nl-BE" baseline="0" dirty="0"/>
              <a:t>Stedelijke polen</a:t>
            </a:r>
          </a:p>
          <a:p>
            <a:pPr marL="171450" indent="-171450">
              <a:buFontTx/>
              <a:buChar char="-"/>
            </a:pPr>
            <a:r>
              <a:rPr lang="nl-BE" baseline="0" dirty="0"/>
              <a:t>Natuur: 2 EU topnatuurgebieden (Klaverberg – De Maten), voeding De Maten</a:t>
            </a:r>
          </a:p>
          <a:p>
            <a:pPr marL="171450" indent="-171450">
              <a:buFontTx/>
              <a:buChar char="-"/>
            </a:pPr>
            <a:r>
              <a:rPr lang="nl-BE" baseline="0" dirty="0"/>
              <a:t>Mensen: 5 </a:t>
            </a:r>
            <a:r>
              <a:rPr lang="nl-BE" baseline="0" dirty="0" err="1"/>
              <a:t>Genkse</a:t>
            </a:r>
            <a:r>
              <a:rPr lang="nl-BE" baseline="0" dirty="0"/>
              <a:t> wijken, 106 nationaliteiten</a:t>
            </a:r>
          </a:p>
          <a:p>
            <a:pPr marL="171450" indent="-171450">
              <a:buFontTx/>
              <a:buChar char="-"/>
            </a:pPr>
            <a:r>
              <a:rPr lang="nl-BE" baseline="0" dirty="0"/>
              <a:t>Verbinden van natuur en mensen</a:t>
            </a:r>
            <a:endParaRPr lang="nl-BE" dirty="0"/>
          </a:p>
        </p:txBody>
      </p:sp>
      <p:sp>
        <p:nvSpPr>
          <p:cNvPr id="4" name="Tijdelijke aanduiding voor dianummer 3"/>
          <p:cNvSpPr>
            <a:spLocks noGrp="1"/>
          </p:cNvSpPr>
          <p:nvPr>
            <p:ph type="sldNum" sz="quarter" idx="10"/>
          </p:nvPr>
        </p:nvSpPr>
        <p:spPr/>
        <p:txBody>
          <a:bodyPr/>
          <a:lstStyle/>
          <a:p>
            <a:fld id="{17888DD5-95C3-4814-BD21-81A72F210AB3}" type="slidenum">
              <a:rPr lang="nl-BE" smtClean="0"/>
              <a:t>7</a:t>
            </a:fld>
            <a:endParaRPr lang="nl-BE"/>
          </a:p>
        </p:txBody>
      </p:sp>
    </p:spTree>
    <p:extLst>
      <p:ext uri="{BB962C8B-B14F-4D97-AF65-F5344CB8AC3E}">
        <p14:creationId xmlns:p14="http://schemas.microsoft.com/office/powerpoint/2010/main" val="1057638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43</a:t>
            </a:fld>
            <a:endParaRPr lang="nl-BE"/>
          </a:p>
        </p:txBody>
      </p:sp>
    </p:spTree>
    <p:extLst>
      <p:ext uri="{BB962C8B-B14F-4D97-AF65-F5344CB8AC3E}">
        <p14:creationId xmlns:p14="http://schemas.microsoft.com/office/powerpoint/2010/main" val="362474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Regionaal:</a:t>
            </a:r>
            <a:r>
              <a:rPr lang="nl-BE" baseline="0" dirty="0"/>
              <a:t> onderdeel De Wijers</a:t>
            </a:r>
          </a:p>
          <a:p>
            <a:r>
              <a:rPr lang="nl-BE" baseline="0" dirty="0"/>
              <a:t>Lokaal:</a:t>
            </a:r>
          </a:p>
          <a:p>
            <a:pPr marL="171450" indent="-171450">
              <a:buFontTx/>
              <a:buChar char="-"/>
            </a:pPr>
            <a:r>
              <a:rPr lang="nl-BE" baseline="0" dirty="0"/>
              <a:t>Stedelijke polen</a:t>
            </a:r>
          </a:p>
          <a:p>
            <a:pPr marL="171450" indent="-171450">
              <a:buFontTx/>
              <a:buChar char="-"/>
            </a:pPr>
            <a:r>
              <a:rPr lang="nl-BE" baseline="0" dirty="0"/>
              <a:t>Natuur: 2 EU topnatuurgebieden (Klaverberg – De Maten), voeding De Maten</a:t>
            </a:r>
          </a:p>
          <a:p>
            <a:pPr marL="171450" indent="-171450">
              <a:buFontTx/>
              <a:buChar char="-"/>
            </a:pPr>
            <a:r>
              <a:rPr lang="nl-BE" baseline="0" dirty="0"/>
              <a:t>Mensen: 5 </a:t>
            </a:r>
            <a:r>
              <a:rPr lang="nl-BE" baseline="0" dirty="0" err="1"/>
              <a:t>Genkse</a:t>
            </a:r>
            <a:r>
              <a:rPr lang="nl-BE" baseline="0" dirty="0"/>
              <a:t> wijken, 106 nationaliteiten</a:t>
            </a:r>
          </a:p>
          <a:p>
            <a:pPr marL="171450" indent="-171450">
              <a:buFontTx/>
              <a:buChar char="-"/>
            </a:pPr>
            <a:r>
              <a:rPr lang="nl-BE" baseline="0" dirty="0"/>
              <a:t>Verbinden van natuur en mensen</a:t>
            </a:r>
            <a:endParaRPr lang="nl-BE" dirty="0"/>
          </a:p>
        </p:txBody>
      </p:sp>
      <p:sp>
        <p:nvSpPr>
          <p:cNvPr id="4" name="Tijdelijke aanduiding voor dianummer 3"/>
          <p:cNvSpPr>
            <a:spLocks noGrp="1"/>
          </p:cNvSpPr>
          <p:nvPr>
            <p:ph type="sldNum" sz="quarter" idx="10"/>
          </p:nvPr>
        </p:nvSpPr>
        <p:spPr/>
        <p:txBody>
          <a:bodyPr/>
          <a:lstStyle/>
          <a:p>
            <a:fld id="{17888DD5-95C3-4814-BD21-81A72F210AB3}" type="slidenum">
              <a:rPr lang="nl-BE" smtClean="0"/>
              <a:t>8</a:t>
            </a:fld>
            <a:endParaRPr lang="nl-BE"/>
          </a:p>
        </p:txBody>
      </p:sp>
    </p:spTree>
    <p:extLst>
      <p:ext uri="{BB962C8B-B14F-4D97-AF65-F5344CB8AC3E}">
        <p14:creationId xmlns:p14="http://schemas.microsoft.com/office/powerpoint/2010/main" val="1057638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Stad ontwikkelt de vallei niet alleen, maar </a:t>
            </a:r>
            <a:r>
              <a:rPr lang="nl-BE" dirty="0" err="1"/>
              <a:t>ism</a:t>
            </a:r>
            <a:r>
              <a:rPr lang="nl-BE" dirty="0"/>
              <a:t> met een heleboel partners én</a:t>
            </a:r>
            <a:r>
              <a:rPr lang="nl-BE" baseline="0" dirty="0"/>
              <a:t> ook de </a:t>
            </a:r>
            <a:r>
              <a:rPr lang="nl-BE" baseline="0" dirty="0" err="1"/>
              <a:t>Genkenaar</a:t>
            </a:r>
            <a:r>
              <a:rPr lang="nl-BE" baseline="0" dirty="0"/>
              <a:t>. Belangrijk dat alle partners, ook de burger actief meewerkt aan de ontwikkeling!</a:t>
            </a:r>
            <a:endParaRPr lang="nl-BE" dirty="0"/>
          </a:p>
        </p:txBody>
      </p:sp>
      <p:sp>
        <p:nvSpPr>
          <p:cNvPr id="4" name="Tijdelijke aanduiding voor dianummer 3"/>
          <p:cNvSpPr>
            <a:spLocks noGrp="1"/>
          </p:cNvSpPr>
          <p:nvPr>
            <p:ph type="sldNum" sz="quarter" idx="10"/>
          </p:nvPr>
        </p:nvSpPr>
        <p:spPr/>
        <p:txBody>
          <a:bodyPr/>
          <a:lstStyle/>
          <a:p>
            <a:fld id="{9624F531-F677-804C-BECC-CD4F3EA116A7}" type="slidenum">
              <a:rPr lang="en-US" smtClean="0"/>
              <a:t>12</a:t>
            </a:fld>
            <a:endParaRPr lang="en-US"/>
          </a:p>
        </p:txBody>
      </p:sp>
    </p:spTree>
    <p:extLst>
      <p:ext uri="{BB962C8B-B14F-4D97-AF65-F5344CB8AC3E}">
        <p14:creationId xmlns:p14="http://schemas.microsoft.com/office/powerpoint/2010/main" val="3528741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a:t>
            </a:r>
            <a:r>
              <a:rPr lang="nl-BE" baseline="0" dirty="0"/>
              <a:t> van de grootste problemen in de </a:t>
            </a:r>
            <a:r>
              <a:rPr lang="nl-BE" baseline="0" dirty="0" err="1"/>
              <a:t>Stiemervallei</a:t>
            </a:r>
            <a:r>
              <a:rPr lang="nl-BE" baseline="0" dirty="0"/>
              <a:t> is de overlast die gecreëerd wordt door de overstorten. Het rioleringsstelsel van nagenoeg alle omliggende wijken sluiten aan op de collectoren die aan weerszijden van de beek ingebed liggen. Het probleem is dat deze collectoren de toevloed water niet kunnen slikken bij elke stevige regenbui. Dit zorgt ervoor dat de collectoren overstorten in de </a:t>
            </a:r>
            <a:r>
              <a:rPr lang="nl-BE" baseline="0" dirty="0" err="1"/>
              <a:t>stiemerbeek</a:t>
            </a:r>
            <a:r>
              <a:rPr lang="nl-BE" baseline="0" dirty="0"/>
              <a:t> met watervervuiling als gevolg. Dit leidt tot zowel een verminderde waterkwaliteit, visuele vervuiling (toiletpapier in de oevers), als geuroverlast...</a:t>
            </a:r>
          </a:p>
          <a:p>
            <a:r>
              <a:rPr lang="nl-BE" dirty="0"/>
              <a:t>Aanpak waterproblematiek (geur, afval door overstorten) is</a:t>
            </a:r>
            <a:r>
              <a:rPr lang="nl-BE" baseline="0" dirty="0"/>
              <a:t> essentieel voor de ontwikkeling van het valleipark (essentieel voor beleving).</a:t>
            </a:r>
          </a:p>
          <a:p>
            <a:r>
              <a:rPr lang="nl-BE" baseline="0" dirty="0"/>
              <a:t>Naast waterkwaliteit zijn ook andere aspecten belangrijk in de Stiemervallei, zeker naar toekomst toe in het licht van klimaatverandering: waterkwantiteit, bestand tegen wateroverlast, bestand tegen droogte, ...</a:t>
            </a:r>
            <a:endParaRPr lang="nl-BE" dirty="0"/>
          </a:p>
        </p:txBody>
      </p:sp>
      <p:sp>
        <p:nvSpPr>
          <p:cNvPr id="4" name="Tijdelijke aanduiding voor dianummer 3"/>
          <p:cNvSpPr>
            <a:spLocks noGrp="1"/>
          </p:cNvSpPr>
          <p:nvPr>
            <p:ph type="sldNum" sz="quarter" idx="10"/>
          </p:nvPr>
        </p:nvSpPr>
        <p:spPr/>
        <p:txBody>
          <a:bodyPr/>
          <a:lstStyle/>
          <a:p>
            <a:fld id="{9624F531-F677-804C-BECC-CD4F3EA116A7}" type="slidenum">
              <a:rPr lang="en-US" smtClean="0"/>
              <a:t>13</a:t>
            </a:fld>
            <a:endParaRPr lang="en-US"/>
          </a:p>
        </p:txBody>
      </p:sp>
    </p:spTree>
    <p:extLst>
      <p:ext uri="{BB962C8B-B14F-4D97-AF65-F5344CB8AC3E}">
        <p14:creationId xmlns:p14="http://schemas.microsoft.com/office/powerpoint/2010/main" val="319257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1" cap="all" dirty="0"/>
              <a:t>: </a:t>
            </a:r>
            <a:r>
              <a:rPr lang="nl-BE" sz="1200" b="1" cap="all" dirty="0" err="1"/>
              <a:t>how</a:t>
            </a:r>
            <a:r>
              <a:rPr lang="nl-BE" sz="1200" b="1" cap="all" dirty="0"/>
              <a:t> do we want </a:t>
            </a:r>
            <a:r>
              <a:rPr lang="nl-BE" sz="1200" b="1" cap="all" dirty="0" err="1"/>
              <a:t>to</a:t>
            </a:r>
            <a:r>
              <a:rPr lang="nl-BE" sz="1200" b="1" cap="all" dirty="0"/>
              <a:t> </a:t>
            </a:r>
            <a:r>
              <a:rPr lang="nl-BE" sz="1200" b="1" cap="all" dirty="0" err="1"/>
              <a:t>realise</a:t>
            </a:r>
            <a:r>
              <a:rPr lang="nl-BE" sz="1200" b="1" cap="all" dirty="0"/>
              <a:t> </a:t>
            </a:r>
            <a:r>
              <a:rPr lang="nl-BE" sz="1200" b="1" cap="all" dirty="0" err="1"/>
              <a:t>this</a:t>
            </a:r>
            <a:r>
              <a:rPr lang="nl-BE" sz="1200" b="1" cap="all" dirty="0"/>
              <a:t>? </a:t>
            </a:r>
          </a:p>
          <a:p>
            <a:endParaRPr lang="nl-BE" dirty="0"/>
          </a:p>
        </p:txBody>
      </p:sp>
      <p:sp>
        <p:nvSpPr>
          <p:cNvPr id="4" name="Tijdelijke aanduiding voor dianummer 3"/>
          <p:cNvSpPr>
            <a:spLocks noGrp="1"/>
          </p:cNvSpPr>
          <p:nvPr>
            <p:ph type="sldNum" sz="quarter" idx="10"/>
          </p:nvPr>
        </p:nvSpPr>
        <p:spPr/>
        <p:txBody>
          <a:bodyPr/>
          <a:lstStyle/>
          <a:p>
            <a:fld id="{9624F531-F677-804C-BECC-CD4F3EA116A7}" type="slidenum">
              <a:rPr lang="en-US" smtClean="0"/>
              <a:t>14</a:t>
            </a:fld>
            <a:endParaRPr lang="en-US"/>
          </a:p>
        </p:txBody>
      </p:sp>
    </p:spTree>
    <p:extLst>
      <p:ext uri="{BB962C8B-B14F-4D97-AF65-F5344CB8AC3E}">
        <p14:creationId xmlns:p14="http://schemas.microsoft.com/office/powerpoint/2010/main" val="2303316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kern="1200" baseline="0" dirty="0">
                <a:solidFill>
                  <a:schemeClr val="tx1"/>
                </a:solidFill>
                <a:latin typeface="+mn-lt"/>
                <a:ea typeface="+mn-ea"/>
                <a:cs typeface="+mn-cs"/>
              </a:rPr>
              <a:t>In de afgelopen jaren werden diverse projecten, visies opgestart en ontwikkeld in de Stiemervallei. De</a:t>
            </a:r>
          </a:p>
          <a:p>
            <a:r>
              <a:rPr lang="nl-BE" sz="1200" b="0" i="0" u="none" strike="noStrike" kern="1200" baseline="0" dirty="0">
                <a:solidFill>
                  <a:schemeClr val="tx1"/>
                </a:solidFill>
                <a:latin typeface="+mn-lt"/>
                <a:ea typeface="+mn-ea"/>
                <a:cs typeface="+mn-cs"/>
              </a:rPr>
              <a:t>implementatiestrategie van het </a:t>
            </a:r>
            <a:r>
              <a:rPr lang="nl-BE" sz="1200" b="1" i="0" u="none" strike="noStrike" kern="1200" baseline="0" dirty="0" err="1">
                <a:solidFill>
                  <a:schemeClr val="tx1"/>
                </a:solidFill>
                <a:latin typeface="+mn-lt"/>
                <a:ea typeface="+mn-ea"/>
                <a:cs typeface="+mn-cs"/>
              </a:rPr>
              <a:t>Stiemerprogramma</a:t>
            </a:r>
            <a:r>
              <a:rPr lang="nl-BE" sz="1200" b="1" i="0" u="none" strike="noStrike" kern="1200" baseline="0" dirty="0">
                <a:solidFill>
                  <a:schemeClr val="tx1"/>
                </a:solidFill>
                <a:latin typeface="+mn-lt"/>
                <a:ea typeface="+mn-ea"/>
                <a:cs typeface="+mn-cs"/>
              </a:rPr>
              <a:t> </a:t>
            </a:r>
            <a:r>
              <a:rPr lang="nl-BE" sz="1200" b="0" i="0" u="none" strike="noStrike" kern="1200" baseline="0" dirty="0">
                <a:solidFill>
                  <a:schemeClr val="tx1"/>
                </a:solidFill>
                <a:latin typeface="+mn-lt"/>
                <a:ea typeface="+mn-ea"/>
                <a:cs typeface="+mn-cs"/>
              </a:rPr>
              <a:t>wil al deze initiatieven integreren en</a:t>
            </a:r>
          </a:p>
          <a:p>
            <a:r>
              <a:rPr lang="nl-BE" sz="1200" b="0" i="0" u="none" strike="noStrike" kern="1200" baseline="0" dirty="0">
                <a:solidFill>
                  <a:schemeClr val="tx1"/>
                </a:solidFill>
                <a:latin typeface="+mn-lt"/>
                <a:ea typeface="+mn-ea"/>
                <a:cs typeface="+mn-cs"/>
              </a:rPr>
              <a:t>stroomlijnen richting uitvoering. Deze strategie is ruimer dan het masterplan dat de ruimtelijke</a:t>
            </a:r>
          </a:p>
          <a:p>
            <a:r>
              <a:rPr lang="nl-BE" sz="1200" b="0" i="0" u="none" strike="noStrike" kern="1200" baseline="0" dirty="0">
                <a:solidFill>
                  <a:schemeClr val="tx1"/>
                </a:solidFill>
                <a:latin typeface="+mn-lt"/>
                <a:ea typeface="+mn-ea"/>
                <a:cs typeface="+mn-cs"/>
              </a:rPr>
              <a:t>transformatie van het gebied nastreeft. Het actief werken aan de socio-economische meerwaarde van</a:t>
            </a:r>
          </a:p>
          <a:p>
            <a:r>
              <a:rPr lang="nl-BE" sz="1200" b="0" i="0" u="none" strike="noStrike" kern="1200" baseline="0" dirty="0">
                <a:solidFill>
                  <a:schemeClr val="tx1"/>
                </a:solidFill>
                <a:latin typeface="+mn-lt"/>
                <a:ea typeface="+mn-ea"/>
                <a:cs typeface="+mn-cs"/>
              </a:rPr>
              <a:t>de ontwikkeling is een belangrijke 2de pijler van de strategie.</a:t>
            </a:r>
          </a:p>
          <a:p>
            <a:r>
              <a:rPr lang="nl-BE" sz="1200" b="0" i="0" u="none" strike="noStrike" kern="1200" baseline="0" dirty="0">
                <a:solidFill>
                  <a:schemeClr val="tx1"/>
                </a:solidFill>
                <a:latin typeface="+mn-lt"/>
                <a:ea typeface="+mn-ea"/>
                <a:cs typeface="+mn-cs"/>
              </a:rPr>
              <a:t>De </a:t>
            </a:r>
            <a:r>
              <a:rPr lang="nl-BE" sz="1200" b="1" i="0" u="none" strike="noStrike" kern="1200" baseline="0" dirty="0">
                <a:solidFill>
                  <a:schemeClr val="tx1"/>
                </a:solidFill>
                <a:latin typeface="+mn-lt"/>
                <a:ea typeface="+mn-ea"/>
                <a:cs typeface="+mn-cs"/>
              </a:rPr>
              <a:t>implementatiestrategie </a:t>
            </a:r>
            <a:r>
              <a:rPr lang="nl-BE" sz="1200" b="0" i="0" u="none" strike="noStrike" kern="1200" baseline="0" dirty="0">
                <a:solidFill>
                  <a:schemeClr val="tx1"/>
                </a:solidFill>
                <a:latin typeface="+mn-lt"/>
                <a:ea typeface="+mn-ea"/>
                <a:cs typeface="+mn-cs"/>
              </a:rPr>
              <a:t>van het </a:t>
            </a:r>
            <a:r>
              <a:rPr lang="nl-BE" sz="1200" b="0" i="0" u="none" strike="noStrike" kern="1200" baseline="0" dirty="0" err="1">
                <a:solidFill>
                  <a:schemeClr val="tx1"/>
                </a:solidFill>
                <a:latin typeface="+mn-lt"/>
                <a:ea typeface="+mn-ea"/>
                <a:cs typeface="+mn-cs"/>
              </a:rPr>
              <a:t>Stiemerprogramma</a:t>
            </a:r>
            <a:r>
              <a:rPr lang="nl-BE" sz="1200" b="0" i="0" u="none" strike="noStrike" kern="1200" baseline="0" dirty="0">
                <a:solidFill>
                  <a:schemeClr val="tx1"/>
                </a:solidFill>
                <a:latin typeface="+mn-lt"/>
                <a:ea typeface="+mn-ea"/>
                <a:cs typeface="+mn-cs"/>
              </a:rPr>
              <a:t> omvat </a:t>
            </a:r>
            <a:r>
              <a:rPr lang="nl-BE" sz="1200" b="1" i="0" u="none" strike="noStrike" kern="1200" baseline="0" dirty="0">
                <a:solidFill>
                  <a:schemeClr val="tx1"/>
                </a:solidFill>
                <a:latin typeface="+mn-lt"/>
                <a:ea typeface="+mn-ea"/>
                <a:cs typeface="+mn-cs"/>
              </a:rPr>
              <a:t>3 actiesporen</a:t>
            </a:r>
            <a:r>
              <a:rPr lang="nl-BE" sz="1200" b="0" i="0" u="none" strike="noStrike" kern="1200" baseline="0" dirty="0">
                <a:solidFill>
                  <a:schemeClr val="tx1"/>
                </a:solidFill>
                <a:latin typeface="+mn-lt"/>
                <a:ea typeface="+mn-ea"/>
                <a:cs typeface="+mn-cs"/>
              </a:rPr>
              <a:t>: (1) projectwerking,</a:t>
            </a:r>
          </a:p>
          <a:p>
            <a:r>
              <a:rPr lang="nl-BE" sz="1200" b="0" i="0" u="none" strike="noStrike" kern="1200" baseline="0" dirty="0">
                <a:solidFill>
                  <a:schemeClr val="tx1"/>
                </a:solidFill>
                <a:latin typeface="+mn-lt"/>
                <a:ea typeface="+mn-ea"/>
                <a:cs typeface="+mn-cs"/>
              </a:rPr>
              <a:t>(2) </a:t>
            </a:r>
            <a:r>
              <a:rPr lang="nl-BE" sz="1200" b="0" i="0" u="none" strike="noStrike" kern="1200" baseline="0" dirty="0" err="1">
                <a:solidFill>
                  <a:schemeClr val="tx1"/>
                </a:solidFill>
                <a:latin typeface="+mn-lt"/>
                <a:ea typeface="+mn-ea"/>
                <a:cs typeface="+mn-cs"/>
              </a:rPr>
              <a:t>stiemerdeals</a:t>
            </a:r>
            <a:r>
              <a:rPr lang="nl-BE" sz="1200" b="0" i="0" u="none" strike="noStrike" kern="1200" baseline="0" dirty="0">
                <a:solidFill>
                  <a:schemeClr val="tx1"/>
                </a:solidFill>
                <a:latin typeface="+mn-lt"/>
                <a:ea typeface="+mn-ea"/>
                <a:cs typeface="+mn-cs"/>
              </a:rPr>
              <a:t>, (3) communicatie en participatie (zie bijlage masterplan p 198-199).</a:t>
            </a:r>
          </a:p>
          <a:p>
            <a:r>
              <a:rPr lang="nl-BE" sz="1200" b="0" i="0" u="none" strike="noStrike" kern="1200" baseline="0" dirty="0">
                <a:solidFill>
                  <a:schemeClr val="tx1"/>
                </a:solidFill>
                <a:latin typeface="+mn-lt"/>
                <a:ea typeface="+mn-ea"/>
                <a:cs typeface="+mn-cs"/>
              </a:rPr>
              <a:t>De procesaanpak van deze sporen wordt versterkt en ondersteund vanuit het Europese project</a:t>
            </a:r>
          </a:p>
          <a:p>
            <a:r>
              <a:rPr lang="nl-BE" sz="1200" b="0" i="0" u="none" strike="noStrike" kern="1200" baseline="0" dirty="0" err="1">
                <a:solidFill>
                  <a:schemeClr val="tx1"/>
                </a:solidFill>
                <a:latin typeface="+mn-lt"/>
                <a:ea typeface="+mn-ea"/>
                <a:cs typeface="+mn-cs"/>
              </a:rPr>
              <a:t>Connectingnature</a:t>
            </a:r>
            <a:r>
              <a:rPr lang="nl-BE" sz="1200" b="0" i="0" u="none" strike="noStrike" kern="1200" baseline="0" dirty="0">
                <a:solidFill>
                  <a:schemeClr val="tx1"/>
                </a:solidFill>
                <a:latin typeface="+mn-lt"/>
                <a:ea typeface="+mn-ea"/>
                <a:cs typeface="+mn-cs"/>
              </a:rPr>
              <a:t> dat onderzoek doet naar manieren van innovatieve stadsontwikkeling. De</a:t>
            </a:r>
          </a:p>
          <a:p>
            <a:r>
              <a:rPr lang="nl-BE" sz="1200" b="0" i="0" u="none" strike="noStrike" kern="1200" baseline="0" dirty="0">
                <a:solidFill>
                  <a:schemeClr val="tx1"/>
                </a:solidFill>
                <a:latin typeface="+mn-lt"/>
                <a:ea typeface="+mn-ea"/>
                <a:cs typeface="+mn-cs"/>
              </a:rPr>
              <a:t>procesaanpak van het </a:t>
            </a:r>
            <a:r>
              <a:rPr lang="nl-BE" sz="1200" b="0" i="0" u="none" strike="noStrike" kern="1200" baseline="0" dirty="0" err="1">
                <a:solidFill>
                  <a:schemeClr val="tx1"/>
                </a:solidFill>
                <a:latin typeface="+mn-lt"/>
                <a:ea typeface="+mn-ea"/>
                <a:cs typeface="+mn-cs"/>
              </a:rPr>
              <a:t>Stiemerprogramma</a:t>
            </a:r>
            <a:r>
              <a:rPr lang="nl-BE" sz="1200" b="0" i="0" u="none" strike="noStrike" kern="1200" baseline="0" dirty="0">
                <a:solidFill>
                  <a:schemeClr val="tx1"/>
                </a:solidFill>
                <a:latin typeface="+mn-lt"/>
                <a:ea typeface="+mn-ea"/>
                <a:cs typeface="+mn-cs"/>
              </a:rPr>
              <a:t> zal beschreven worden in het </a:t>
            </a:r>
            <a:r>
              <a:rPr lang="nl-BE" sz="1200" b="0" i="0" u="none" strike="noStrike" kern="1200" baseline="0" dirty="0" err="1">
                <a:solidFill>
                  <a:schemeClr val="tx1"/>
                </a:solidFill>
                <a:latin typeface="+mn-lt"/>
                <a:ea typeface="+mn-ea"/>
                <a:cs typeface="+mn-cs"/>
              </a:rPr>
              <a:t>Connecting</a:t>
            </a:r>
            <a:r>
              <a:rPr lang="nl-BE" sz="1200" b="0" i="0" u="none" strike="noStrike" kern="1200" baseline="0" dirty="0">
                <a:solidFill>
                  <a:schemeClr val="tx1"/>
                </a:solidFill>
                <a:latin typeface="+mn-lt"/>
                <a:ea typeface="+mn-ea"/>
                <a:cs typeface="+mn-cs"/>
              </a:rPr>
              <a:t> Nature</a:t>
            </a:r>
          </a:p>
          <a:p>
            <a:r>
              <a:rPr lang="nl-BE" sz="1200" b="0" i="0" u="none" strike="noStrike" kern="1200" baseline="0" dirty="0">
                <a:solidFill>
                  <a:schemeClr val="tx1"/>
                </a:solidFill>
                <a:latin typeface="+mn-lt"/>
                <a:ea typeface="+mn-ea"/>
                <a:cs typeface="+mn-cs"/>
              </a:rPr>
              <a:t>Framework dat momenteel in ontwikkeling is.</a:t>
            </a:r>
          </a:p>
          <a:p>
            <a:r>
              <a:rPr lang="nl-BE" sz="1200" b="0" i="0" u="none" strike="noStrike" kern="1200" baseline="0" dirty="0">
                <a:solidFill>
                  <a:schemeClr val="tx1"/>
                </a:solidFill>
                <a:latin typeface="+mn-lt"/>
                <a:ea typeface="+mn-ea"/>
                <a:cs typeface="+mn-cs"/>
              </a:rPr>
              <a:t>1. </a:t>
            </a:r>
            <a:r>
              <a:rPr lang="nl-BE" sz="1200" b="1" i="0" u="none" strike="noStrike" kern="1200" baseline="0" dirty="0">
                <a:solidFill>
                  <a:schemeClr val="tx1"/>
                </a:solidFill>
                <a:latin typeface="+mn-lt"/>
                <a:ea typeface="+mn-ea"/>
                <a:cs typeface="+mn-cs"/>
              </a:rPr>
              <a:t>Projectwerking</a:t>
            </a:r>
            <a:r>
              <a:rPr lang="nl-BE" sz="1200" b="0" i="0" u="none" strike="noStrike" kern="1200" baseline="0" dirty="0">
                <a:solidFill>
                  <a:schemeClr val="tx1"/>
                </a:solidFill>
                <a:latin typeface="+mn-lt"/>
                <a:ea typeface="+mn-ea"/>
                <a:cs typeface="+mn-cs"/>
              </a:rPr>
              <a:t>: dit actiespoor omvat 3 types projecten die gefaseerd bijdragen aan de</a:t>
            </a:r>
          </a:p>
          <a:p>
            <a:r>
              <a:rPr lang="nl-BE" sz="1200" b="0" i="0" u="none" strike="noStrike" kern="1200" baseline="0" dirty="0">
                <a:solidFill>
                  <a:schemeClr val="tx1"/>
                </a:solidFill>
                <a:latin typeface="+mn-lt"/>
                <a:ea typeface="+mn-ea"/>
                <a:cs typeface="+mn-cs"/>
              </a:rPr>
              <a:t>ontwikkeling van de vallei - pilootprojecten, thematische interventies en gebiedsgerichte</a:t>
            </a:r>
          </a:p>
          <a:p>
            <a:r>
              <a:rPr lang="nl-BE" sz="1200" b="0" i="0" u="none" strike="noStrike" kern="1200" baseline="0" dirty="0">
                <a:solidFill>
                  <a:schemeClr val="tx1"/>
                </a:solidFill>
                <a:latin typeface="+mn-lt"/>
                <a:ea typeface="+mn-ea"/>
                <a:cs typeface="+mn-cs"/>
              </a:rPr>
              <a:t>projecten. Verder is ook een onderdeel beleidsmatige voorbereiding opgenomen. Dit spoor</a:t>
            </a:r>
          </a:p>
          <a:p>
            <a:r>
              <a:rPr lang="nl-BE" sz="1200" b="0" i="0" u="none" strike="noStrike" kern="1200" baseline="0" dirty="0">
                <a:solidFill>
                  <a:schemeClr val="tx1"/>
                </a:solidFill>
                <a:latin typeface="+mn-lt"/>
                <a:ea typeface="+mn-ea"/>
                <a:cs typeface="+mn-cs"/>
              </a:rPr>
              <a:t>wordt uitvoerig beschreven in de bundel masterplan p 199- 241 (bijlage). In dit actiespoor is</a:t>
            </a:r>
          </a:p>
          <a:p>
            <a:r>
              <a:rPr lang="nl-BE" sz="1200" b="0" i="0" u="none" strike="noStrike" kern="1200" baseline="0" dirty="0">
                <a:solidFill>
                  <a:schemeClr val="tx1"/>
                </a:solidFill>
                <a:latin typeface="+mn-lt"/>
                <a:ea typeface="+mn-ea"/>
                <a:cs typeface="+mn-cs"/>
              </a:rPr>
              <a:t>het voorstel de komende legislatuur 4 pilootprojecten op te starten. Pilootprojecten zijn</a:t>
            </a:r>
          </a:p>
          <a:p>
            <a:r>
              <a:rPr lang="nl-BE" sz="1200" b="0" i="0" u="none" strike="noStrike" kern="1200" baseline="0" dirty="0">
                <a:solidFill>
                  <a:schemeClr val="tx1"/>
                </a:solidFill>
                <a:latin typeface="+mn-lt"/>
                <a:ea typeface="+mn-ea"/>
                <a:cs typeface="+mn-cs"/>
              </a:rPr>
              <a:t>innovatieve, integrale projecten waarvan de stad initiatiefnemer is.</a:t>
            </a:r>
          </a:p>
          <a:p>
            <a:r>
              <a:rPr lang="nl-BE" sz="1200" b="0" i="0" u="none" strike="noStrike" kern="1200" baseline="0" dirty="0">
                <a:solidFill>
                  <a:schemeClr val="tx1"/>
                </a:solidFill>
                <a:latin typeface="+mn-lt"/>
                <a:ea typeface="+mn-ea"/>
                <a:cs typeface="+mn-cs"/>
              </a:rPr>
              <a:t>2. </a:t>
            </a:r>
            <a:r>
              <a:rPr lang="nl-BE" sz="1200" b="1" i="0" u="none" strike="noStrike" kern="1200" baseline="0" dirty="0" err="1">
                <a:solidFill>
                  <a:schemeClr val="tx1"/>
                </a:solidFill>
                <a:latin typeface="+mn-lt"/>
                <a:ea typeface="+mn-ea"/>
                <a:cs typeface="+mn-cs"/>
              </a:rPr>
              <a:t>Stiemerdeals</a:t>
            </a:r>
            <a:r>
              <a:rPr lang="nl-BE" sz="1200" b="0" i="0" u="none" strike="noStrike" kern="1200" baseline="0" dirty="0">
                <a:solidFill>
                  <a:schemeClr val="tx1"/>
                </a:solidFill>
                <a:latin typeface="+mn-lt"/>
                <a:ea typeface="+mn-ea"/>
                <a:cs typeface="+mn-cs"/>
              </a:rPr>
              <a:t>: dit concept vormt een kader om nieuwe allianties te smeden met andere</a:t>
            </a:r>
          </a:p>
          <a:p>
            <a:r>
              <a:rPr lang="nl-BE" sz="1200" b="0" i="0" u="none" strike="noStrike" kern="1200" baseline="0" dirty="0">
                <a:solidFill>
                  <a:schemeClr val="tx1"/>
                </a:solidFill>
                <a:latin typeface="+mn-lt"/>
                <a:ea typeface="+mn-ea"/>
                <a:cs typeface="+mn-cs"/>
              </a:rPr>
              <a:t>actoren die willen bijdragen aan de ontwikkeling van de vallei. </a:t>
            </a:r>
            <a:r>
              <a:rPr lang="nl-BE" sz="1200" b="0" i="0" u="none" strike="noStrike" kern="1200" baseline="0" dirty="0" err="1">
                <a:solidFill>
                  <a:schemeClr val="tx1"/>
                </a:solidFill>
                <a:latin typeface="+mn-lt"/>
                <a:ea typeface="+mn-ea"/>
                <a:cs typeface="+mn-cs"/>
              </a:rPr>
              <a:t>Stiemerdeal</a:t>
            </a:r>
            <a:r>
              <a:rPr lang="nl-BE" sz="1200" b="0" i="0" u="none" strike="noStrike" kern="1200" baseline="0" dirty="0">
                <a:solidFill>
                  <a:schemeClr val="tx1"/>
                </a:solidFill>
                <a:latin typeface="+mn-lt"/>
                <a:ea typeface="+mn-ea"/>
                <a:cs typeface="+mn-cs"/>
              </a:rPr>
              <a:t> = vrijwillige</a:t>
            </a:r>
          </a:p>
          <a:p>
            <a:r>
              <a:rPr lang="nl-BE" sz="1200" b="0" i="0" u="none" strike="noStrike" kern="1200" baseline="0" dirty="0">
                <a:solidFill>
                  <a:schemeClr val="tx1"/>
                </a:solidFill>
                <a:latin typeface="+mn-lt"/>
                <a:ea typeface="+mn-ea"/>
                <a:cs typeface="+mn-cs"/>
              </a:rPr>
              <a:t>overeenkomst met duidelijke win-win waarin verwachtingen, afspraken, rolverdeling, e.a.</a:t>
            </a:r>
          </a:p>
          <a:p>
            <a:r>
              <a:rPr lang="nl-BE" sz="1200" b="0" i="0" u="none" strike="noStrike" kern="1200" baseline="0" dirty="0">
                <a:solidFill>
                  <a:schemeClr val="tx1"/>
                </a:solidFill>
                <a:latin typeface="+mn-lt"/>
                <a:ea typeface="+mn-ea"/>
                <a:cs typeface="+mn-cs"/>
              </a:rPr>
              <a:t>opgenomen </a:t>
            </a:r>
            <a:r>
              <a:rPr lang="nl-BE" sz="1200" b="0" i="0" u="none" strike="noStrike" kern="1200" baseline="0" dirty="0" err="1">
                <a:solidFill>
                  <a:schemeClr val="tx1"/>
                </a:solidFill>
                <a:latin typeface="+mn-lt"/>
                <a:ea typeface="+mn-ea"/>
                <a:cs typeface="+mn-cs"/>
              </a:rPr>
              <a:t>worden.Stiemerdeals</a:t>
            </a:r>
            <a:r>
              <a:rPr lang="nl-BE" sz="1200" b="0" i="0" u="none" strike="noStrike" kern="1200" baseline="0" dirty="0">
                <a:solidFill>
                  <a:schemeClr val="tx1"/>
                </a:solidFill>
                <a:latin typeface="+mn-lt"/>
                <a:ea typeface="+mn-ea"/>
                <a:cs typeface="+mn-cs"/>
              </a:rPr>
              <a:t> kunnen actiespoor 1 ondersteunen, maar kunnen hier ook</a:t>
            </a:r>
          </a:p>
          <a:p>
            <a:r>
              <a:rPr lang="nl-BE" sz="1200" b="0" i="0" u="none" strike="noStrike" kern="1200" baseline="0" dirty="0">
                <a:solidFill>
                  <a:schemeClr val="tx1"/>
                </a:solidFill>
                <a:latin typeface="+mn-lt"/>
                <a:ea typeface="+mn-ea"/>
                <a:cs typeface="+mn-cs"/>
              </a:rPr>
              <a:t>los van staan.</a:t>
            </a:r>
          </a:p>
          <a:p>
            <a:r>
              <a:rPr lang="nl-BE" sz="1200" b="0" i="0" u="none" strike="noStrike" kern="1200" baseline="0" dirty="0">
                <a:solidFill>
                  <a:schemeClr val="tx1"/>
                </a:solidFill>
                <a:latin typeface="+mn-lt"/>
                <a:ea typeface="+mn-ea"/>
                <a:cs typeface="+mn-cs"/>
              </a:rPr>
              <a:t>3. </a:t>
            </a:r>
            <a:r>
              <a:rPr lang="nl-BE" sz="1200" b="1" i="0" u="none" strike="noStrike" kern="1200" baseline="0" dirty="0">
                <a:solidFill>
                  <a:schemeClr val="tx1"/>
                </a:solidFill>
                <a:latin typeface="+mn-lt"/>
                <a:ea typeface="+mn-ea"/>
                <a:cs typeface="+mn-cs"/>
              </a:rPr>
              <a:t>Communicatie &amp; participatie</a:t>
            </a:r>
            <a:r>
              <a:rPr lang="nl-BE" sz="1200" b="0" i="0" u="none" strike="noStrike" kern="1200" baseline="0" dirty="0">
                <a:solidFill>
                  <a:schemeClr val="tx1"/>
                </a:solidFill>
                <a:latin typeface="+mn-lt"/>
                <a:ea typeface="+mn-ea"/>
                <a:cs typeface="+mn-cs"/>
              </a:rPr>
              <a:t>: bekendheid van het gebied, betrokkenheid en engagement</a:t>
            </a:r>
          </a:p>
          <a:p>
            <a:r>
              <a:rPr lang="nl-BE" sz="1200" b="0" i="0" u="none" strike="noStrike" kern="1200" baseline="0" dirty="0">
                <a:solidFill>
                  <a:schemeClr val="tx1"/>
                </a:solidFill>
                <a:latin typeface="+mn-lt"/>
                <a:ea typeface="+mn-ea"/>
                <a:cs typeface="+mn-cs"/>
              </a:rPr>
              <a:t>zijn essentieel in de ontwikkeling van de vallei. Ondersteunt en versterkt eerste 2</a:t>
            </a:r>
          </a:p>
          <a:p>
            <a:r>
              <a:rPr lang="nl-BE" sz="1200" b="0" i="0" u="none" strike="noStrike" kern="1200" baseline="0" dirty="0">
                <a:solidFill>
                  <a:schemeClr val="tx1"/>
                </a:solidFill>
                <a:latin typeface="+mn-lt"/>
                <a:ea typeface="+mn-ea"/>
                <a:cs typeface="+mn-cs"/>
              </a:rPr>
              <a:t>actiesporen. Dit spoor omvat o.a. de implementatie van de communicatiestrategie via allerlei</a:t>
            </a:r>
          </a:p>
          <a:p>
            <a:r>
              <a:rPr lang="nl-BE" sz="1200" b="0" i="0" u="none" strike="noStrike" kern="1200" baseline="0" dirty="0">
                <a:solidFill>
                  <a:schemeClr val="tx1"/>
                </a:solidFill>
                <a:latin typeface="+mn-lt"/>
                <a:ea typeface="+mn-ea"/>
                <a:cs typeface="+mn-cs"/>
              </a:rPr>
              <a:t>initiatieven vb. Genk </a:t>
            </a:r>
            <a:r>
              <a:rPr lang="nl-BE" sz="1200" b="0" i="0" u="none" strike="noStrike" kern="1200" baseline="0" dirty="0" err="1">
                <a:solidFill>
                  <a:schemeClr val="tx1"/>
                </a:solidFill>
                <a:latin typeface="+mn-lt"/>
                <a:ea typeface="+mn-ea"/>
                <a:cs typeface="+mn-cs"/>
              </a:rPr>
              <a:t>Stiemert</a:t>
            </a:r>
            <a:r>
              <a:rPr lang="nl-BE" sz="1200" b="0" i="0" u="none" strike="noStrike" kern="1200" baseline="0" dirty="0">
                <a:solidFill>
                  <a:schemeClr val="tx1"/>
                </a:solidFill>
                <a:latin typeface="+mn-lt"/>
                <a:ea typeface="+mn-ea"/>
                <a:cs typeface="+mn-cs"/>
              </a:rPr>
              <a:t> in september en het burgerplatform Vrienden van de </a:t>
            </a:r>
            <a:r>
              <a:rPr lang="nl-BE" sz="1200" b="0" i="0" u="none" strike="noStrike" kern="1200" baseline="0" dirty="0" err="1">
                <a:solidFill>
                  <a:schemeClr val="tx1"/>
                </a:solidFill>
                <a:latin typeface="+mn-lt"/>
                <a:ea typeface="+mn-ea"/>
                <a:cs typeface="+mn-cs"/>
              </a:rPr>
              <a:t>Stiemer</a:t>
            </a:r>
            <a:r>
              <a:rPr lang="nl-BE" sz="1200" b="0" i="0" u="none" strike="noStrike" kern="1200" baseline="0" dirty="0">
                <a:solidFill>
                  <a:schemeClr val="tx1"/>
                </a:solidFill>
                <a:latin typeface="+mn-lt"/>
                <a:ea typeface="+mn-ea"/>
                <a:cs typeface="+mn-cs"/>
              </a:rPr>
              <a:t>,</a:t>
            </a:r>
          </a:p>
          <a:p>
            <a:r>
              <a:rPr lang="nl-BE" sz="1200" b="0" i="0" u="none" strike="noStrike" kern="1200" baseline="0" dirty="0">
                <a:solidFill>
                  <a:schemeClr val="tx1"/>
                </a:solidFill>
                <a:latin typeface="+mn-lt"/>
                <a:ea typeface="+mn-ea"/>
                <a:cs typeface="+mn-cs"/>
              </a:rPr>
              <a:t>welke beiden al werden goedgekeurd door het college.</a:t>
            </a:r>
            <a:endParaRPr lang="nl-BE" dirty="0"/>
          </a:p>
        </p:txBody>
      </p:sp>
      <p:sp>
        <p:nvSpPr>
          <p:cNvPr id="4" name="Tijdelijke aanduiding voor dianummer 3"/>
          <p:cNvSpPr>
            <a:spLocks noGrp="1"/>
          </p:cNvSpPr>
          <p:nvPr>
            <p:ph type="sldNum" sz="quarter" idx="10"/>
          </p:nvPr>
        </p:nvSpPr>
        <p:spPr/>
        <p:txBody>
          <a:bodyPr/>
          <a:lstStyle/>
          <a:p>
            <a:fld id="{9624F531-F677-804C-BECC-CD4F3EA116A7}" type="slidenum">
              <a:rPr lang="en-US" smtClean="0"/>
              <a:t>15</a:t>
            </a:fld>
            <a:endParaRPr lang="en-US"/>
          </a:p>
        </p:txBody>
      </p:sp>
    </p:spTree>
    <p:extLst>
      <p:ext uri="{BB962C8B-B14F-4D97-AF65-F5344CB8AC3E}">
        <p14:creationId xmlns:p14="http://schemas.microsoft.com/office/powerpoint/2010/main" val="1884526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Het </a:t>
            </a:r>
            <a:r>
              <a:rPr lang="en-GB" dirty="0" err="1"/>
              <a:t>masterplan</a:t>
            </a:r>
            <a:r>
              <a:rPr lang="en-GB" dirty="0"/>
              <a:t> is </a:t>
            </a:r>
            <a:r>
              <a:rPr lang="en-GB" dirty="0" err="1"/>
              <a:t>een</a:t>
            </a:r>
            <a:r>
              <a:rPr lang="en-GB" dirty="0"/>
              <a:t> </a:t>
            </a:r>
            <a:r>
              <a:rPr lang="en-GB" dirty="0" err="1"/>
              <a:t>ontwerpend</a:t>
            </a:r>
            <a:r>
              <a:rPr lang="en-GB" dirty="0"/>
              <a:t> </a:t>
            </a:r>
            <a:r>
              <a:rPr lang="en-GB" dirty="0" err="1"/>
              <a:t>onderzoek</a:t>
            </a:r>
            <a:r>
              <a:rPr lang="en-GB" dirty="0"/>
              <a:t> </a:t>
            </a:r>
            <a:r>
              <a:rPr lang="en-GB" dirty="0" err="1"/>
              <a:t>naar</a:t>
            </a:r>
            <a:r>
              <a:rPr lang="en-GB" dirty="0"/>
              <a:t> </a:t>
            </a:r>
            <a:r>
              <a:rPr lang="en-GB" dirty="0" err="1"/>
              <a:t>een</a:t>
            </a:r>
            <a:r>
              <a:rPr lang="en-GB" dirty="0"/>
              <a:t> </a:t>
            </a:r>
            <a:r>
              <a:rPr lang="en-GB" dirty="0" err="1"/>
              <a:t>mogelijke</a:t>
            </a:r>
            <a:r>
              <a:rPr lang="en-GB" dirty="0"/>
              <a:t> </a:t>
            </a:r>
            <a:r>
              <a:rPr lang="en-GB" dirty="0" err="1"/>
              <a:t>toekomst</a:t>
            </a:r>
            <a:r>
              <a:rPr lang="en-GB" dirty="0"/>
              <a:t>, het </a:t>
            </a:r>
            <a:r>
              <a:rPr lang="en-GB" dirty="0" err="1"/>
              <a:t>presenteert</a:t>
            </a:r>
            <a:r>
              <a:rPr lang="en-GB" dirty="0"/>
              <a:t> </a:t>
            </a:r>
            <a:r>
              <a:rPr lang="en-GB" dirty="0" err="1"/>
              <a:t>geen</a:t>
            </a:r>
            <a:r>
              <a:rPr lang="en-GB" dirty="0"/>
              <a:t> </a:t>
            </a:r>
            <a:r>
              <a:rPr lang="en-GB" dirty="0" err="1"/>
              <a:t>eindbeeld</a:t>
            </a:r>
            <a:r>
              <a:rPr lang="en-GB" dirty="0"/>
              <a:t> maar </a:t>
            </a:r>
            <a:r>
              <a:rPr lang="en-GB" dirty="0" err="1"/>
              <a:t>gaat</a:t>
            </a:r>
            <a:r>
              <a:rPr lang="en-GB" dirty="0"/>
              <a:t> op </a:t>
            </a:r>
            <a:r>
              <a:rPr lang="en-GB" dirty="0" err="1"/>
              <a:t>zoek</a:t>
            </a:r>
            <a:r>
              <a:rPr lang="en-GB" dirty="0"/>
              <a:t> </a:t>
            </a:r>
            <a:r>
              <a:rPr lang="en-GB" dirty="0" err="1"/>
              <a:t>naar</a:t>
            </a:r>
            <a:r>
              <a:rPr lang="en-GB" dirty="0"/>
              <a:t> </a:t>
            </a:r>
            <a:r>
              <a:rPr lang="en-GB" dirty="0" err="1"/>
              <a:t>geïntegreerde</a:t>
            </a:r>
            <a:r>
              <a:rPr lang="en-GB" dirty="0"/>
              <a:t> </a:t>
            </a:r>
            <a:r>
              <a:rPr lang="en-GB" dirty="0" err="1"/>
              <a:t>ruimtelijke</a:t>
            </a:r>
            <a:r>
              <a:rPr lang="en-GB" dirty="0"/>
              <a:t> </a:t>
            </a:r>
            <a:r>
              <a:rPr lang="en-GB" dirty="0" err="1"/>
              <a:t>strategieën</a:t>
            </a:r>
            <a:r>
              <a:rPr lang="en-GB" dirty="0"/>
              <a:t> die </a:t>
            </a:r>
            <a:r>
              <a:rPr lang="en-GB" dirty="0" err="1"/>
              <a:t>een</a:t>
            </a:r>
            <a:r>
              <a:rPr lang="en-GB" dirty="0"/>
              <a:t> </a:t>
            </a:r>
            <a:r>
              <a:rPr lang="en-GB" dirty="0" err="1"/>
              <a:t>mogelijk</a:t>
            </a:r>
            <a:r>
              <a:rPr lang="en-GB" dirty="0"/>
              <a:t> </a:t>
            </a:r>
            <a:r>
              <a:rPr lang="en-GB" dirty="0" err="1"/>
              <a:t>eindbeeld</a:t>
            </a:r>
            <a:r>
              <a:rPr lang="en-GB" dirty="0"/>
              <a:t> </a:t>
            </a:r>
            <a:r>
              <a:rPr lang="en-GB" dirty="0" err="1"/>
              <a:t>verbeelden</a:t>
            </a:r>
            <a:r>
              <a:rPr lang="en-GB" dirty="0"/>
              <a:t>. De </a:t>
            </a:r>
            <a:r>
              <a:rPr lang="en-GB" dirty="0" err="1"/>
              <a:t>voorgestelde</a:t>
            </a:r>
            <a:r>
              <a:rPr lang="en-GB" dirty="0"/>
              <a:t> </a:t>
            </a:r>
            <a:r>
              <a:rPr lang="en-GB" dirty="0" err="1"/>
              <a:t>plannen</a:t>
            </a:r>
            <a:r>
              <a:rPr lang="en-GB" dirty="0"/>
              <a:t> </a:t>
            </a:r>
            <a:r>
              <a:rPr lang="en-GB" dirty="0" err="1"/>
              <a:t>dienen</a:t>
            </a:r>
            <a:r>
              <a:rPr lang="en-GB" dirty="0"/>
              <a:t> </a:t>
            </a:r>
            <a:r>
              <a:rPr lang="en-GB" dirty="0" err="1"/>
              <a:t>als</a:t>
            </a:r>
            <a:r>
              <a:rPr lang="en-GB" dirty="0"/>
              <a:t> </a:t>
            </a:r>
            <a:r>
              <a:rPr lang="en-GB" dirty="0" err="1"/>
              <a:t>inspiratie</a:t>
            </a:r>
            <a:r>
              <a:rPr lang="en-GB" dirty="0"/>
              <a:t> </a:t>
            </a:r>
            <a:r>
              <a:rPr lang="en-GB" dirty="0" err="1"/>
              <a:t>voor</a:t>
            </a:r>
            <a:r>
              <a:rPr lang="en-GB" dirty="0"/>
              <a:t> het </a:t>
            </a:r>
            <a:r>
              <a:rPr lang="en-GB" dirty="0" err="1"/>
              <a:t>opstarten</a:t>
            </a:r>
            <a:r>
              <a:rPr lang="en-GB" dirty="0"/>
              <a:t> van </a:t>
            </a:r>
            <a:r>
              <a:rPr lang="en-GB" dirty="0" err="1"/>
              <a:t>verder</a:t>
            </a:r>
            <a:r>
              <a:rPr lang="en-GB" dirty="0"/>
              <a:t> (</a:t>
            </a:r>
            <a:r>
              <a:rPr lang="en-GB" dirty="0" err="1"/>
              <a:t>ontwerpend</a:t>
            </a:r>
            <a:r>
              <a:rPr lang="en-GB" dirty="0"/>
              <a:t>/</a:t>
            </a:r>
            <a:r>
              <a:rPr lang="en-GB" dirty="0" err="1"/>
              <a:t>technisch</a:t>
            </a:r>
            <a:r>
              <a:rPr lang="en-GB" dirty="0"/>
              <a:t>) </a:t>
            </a:r>
            <a:r>
              <a:rPr lang="en-GB" dirty="0" err="1"/>
              <a:t>onderzoek</a:t>
            </a:r>
            <a:r>
              <a:rPr lang="en-GB" dirty="0"/>
              <a:t> </a:t>
            </a:r>
            <a:r>
              <a:rPr lang="en-GB" dirty="0" err="1"/>
              <a:t>naar</a:t>
            </a:r>
            <a:r>
              <a:rPr lang="en-GB" dirty="0"/>
              <a:t> </a:t>
            </a:r>
            <a:r>
              <a:rPr lang="en-GB" dirty="0" err="1"/>
              <a:t>meer</a:t>
            </a:r>
            <a:r>
              <a:rPr lang="en-GB" dirty="0"/>
              <a:t> </a:t>
            </a:r>
            <a:r>
              <a:rPr lang="en-GB" dirty="0" err="1"/>
              <a:t>uitvoeringsgerichte</a:t>
            </a:r>
            <a:r>
              <a:rPr lang="en-GB" dirty="0"/>
              <a:t> </a:t>
            </a:r>
            <a:r>
              <a:rPr lang="en-GB" dirty="0" err="1"/>
              <a:t>projecten</a:t>
            </a:r>
            <a:r>
              <a:rPr lang="en-GB" dirty="0"/>
              <a:t>. </a:t>
            </a:r>
            <a:endParaRPr lang="nl-BE" dirty="0"/>
          </a:p>
          <a:p>
            <a:endParaRPr lang="nl-BE" dirty="0"/>
          </a:p>
        </p:txBody>
      </p:sp>
      <p:sp>
        <p:nvSpPr>
          <p:cNvPr id="4" name="Tijdelijke aanduiding voor dianummer 3"/>
          <p:cNvSpPr>
            <a:spLocks noGrp="1"/>
          </p:cNvSpPr>
          <p:nvPr>
            <p:ph type="sldNum" sz="quarter" idx="10"/>
          </p:nvPr>
        </p:nvSpPr>
        <p:spPr/>
        <p:txBody>
          <a:bodyPr/>
          <a:lstStyle/>
          <a:p>
            <a:fld id="{9624F531-F677-804C-BECC-CD4F3EA116A7}" type="slidenum">
              <a:rPr lang="en-US" smtClean="0"/>
              <a:t>17</a:t>
            </a:fld>
            <a:endParaRPr lang="en-US"/>
          </a:p>
        </p:txBody>
      </p:sp>
    </p:spTree>
    <p:extLst>
      <p:ext uri="{BB962C8B-B14F-4D97-AF65-F5344CB8AC3E}">
        <p14:creationId xmlns:p14="http://schemas.microsoft.com/office/powerpoint/2010/main" val="214533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1_Titel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dirty="0"/>
          </a:p>
        </p:txBody>
      </p:sp>
      <p:sp>
        <p:nvSpPr>
          <p:cNvPr id="12" name="Titel 1"/>
          <p:cNvSpPr>
            <a:spLocks noGrp="1"/>
          </p:cNvSpPr>
          <p:nvPr>
            <p:ph type="ctrTitle"/>
          </p:nvPr>
        </p:nvSpPr>
        <p:spPr>
          <a:xfrm>
            <a:off x="1168554" y="584200"/>
            <a:ext cx="6830227" cy="2844800"/>
          </a:xfrm>
        </p:spPr>
        <p:txBody>
          <a:bodyPr anchor="ctr">
            <a:noAutofit/>
          </a:bodyPr>
          <a:lstStyle>
            <a:lvl1pPr indent="0" algn="l">
              <a:lnSpc>
                <a:spcPts val="3800"/>
              </a:lnSpc>
              <a:defRPr sz="3600" b="1" i="0">
                <a:solidFill>
                  <a:schemeClr val="bg1"/>
                </a:solidFill>
                <a:latin typeface="Calibri" panose="020F0502020204030204" pitchFamily="34" charset="0"/>
                <a:cs typeface="Calibri" panose="020F0502020204030204" pitchFamily="34" charset="0"/>
              </a:defRPr>
            </a:lvl1pPr>
          </a:lstStyle>
          <a:p>
            <a:r>
              <a:rPr lang="nl-NL"/>
              <a:t>Klik om de stijl te bewerken</a:t>
            </a:r>
            <a:endParaRPr lang="nl-BE" dirty="0"/>
          </a:p>
        </p:txBody>
      </p:sp>
      <p:sp>
        <p:nvSpPr>
          <p:cNvPr id="3" name="Tijdelijke aanduiding voor tekst 2"/>
          <p:cNvSpPr>
            <a:spLocks noGrp="1"/>
          </p:cNvSpPr>
          <p:nvPr>
            <p:ph type="body" sz="quarter" idx="14"/>
          </p:nvPr>
        </p:nvSpPr>
        <p:spPr>
          <a:xfrm>
            <a:off x="4583667" y="4140000"/>
            <a:ext cx="4284663" cy="188428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330" y="296863"/>
            <a:ext cx="900000" cy="1795440"/>
          </a:xfrm>
          <a:prstGeom prst="rect">
            <a:avLst/>
          </a:prstGeom>
        </p:spPr>
      </p:pic>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6263" y="5823137"/>
            <a:ext cx="942381" cy="792000"/>
          </a:xfrm>
          <a:prstGeom prst="rect">
            <a:avLst/>
          </a:prstGeom>
        </p:spPr>
      </p:pic>
    </p:spTree>
    <p:extLst>
      <p:ext uri="{BB962C8B-B14F-4D97-AF65-F5344CB8AC3E}">
        <p14:creationId xmlns:p14="http://schemas.microsoft.com/office/powerpoint/2010/main" val="2736235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02 Tussen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50937" y="2016000"/>
            <a:ext cx="7710385" cy="2088000"/>
          </a:xfrm>
        </p:spPr>
        <p:txBody>
          <a:bodyPr anchor="b" anchorCtr="0">
            <a:noAutofit/>
          </a:bodyPr>
          <a:lstStyle>
            <a:lvl1pPr indent="0" algn="l">
              <a:lnSpc>
                <a:spcPts val="5400"/>
              </a:lnSpc>
              <a:defRPr sz="3600" b="1" i="0">
                <a:latin typeface="Calibri" panose="020F0502020204030204" pitchFamily="34" charset="0"/>
                <a:cs typeface="Calibri" panose="020F0502020204030204" pitchFamily="34" charset="0"/>
              </a:defRPr>
            </a:lvl1pPr>
          </a:lstStyle>
          <a:p>
            <a:r>
              <a:rPr lang="nl-NL"/>
              <a:t>Klik om de stijl te bewerken</a:t>
            </a:r>
            <a:endParaRPr lang="nl-BE" dirty="0"/>
          </a:p>
        </p:txBody>
      </p:sp>
      <p:sp>
        <p:nvSpPr>
          <p:cNvPr id="3" name="Ondertitel 2"/>
          <p:cNvSpPr>
            <a:spLocks noGrp="1"/>
          </p:cNvSpPr>
          <p:nvPr>
            <p:ph type="subTitle" idx="1"/>
          </p:nvPr>
        </p:nvSpPr>
        <p:spPr>
          <a:xfrm>
            <a:off x="1150938" y="4140000"/>
            <a:ext cx="7710384" cy="1557538"/>
          </a:xfrm>
        </p:spPr>
        <p:txBody>
          <a:bodyPr bIns="0">
            <a:noAutofit/>
          </a:bodyPr>
          <a:lstStyle>
            <a:lvl1pPr marL="0" indent="0" algn="l">
              <a:lnSpc>
                <a:spcPts val="1760"/>
              </a:lnSpc>
              <a:buNone/>
              <a:defRPr sz="2200" b="1">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6663" y="296863"/>
            <a:ext cx="900000" cy="1795445"/>
          </a:xfrm>
          <a:prstGeom prst="rect">
            <a:avLst/>
          </a:prstGeom>
        </p:spPr>
      </p:pic>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6263" y="5823137"/>
            <a:ext cx="942381" cy="792000"/>
          </a:xfrm>
          <a:prstGeom prst="rect">
            <a:avLst/>
          </a:prstGeom>
        </p:spPr>
      </p:pic>
    </p:spTree>
    <p:extLst>
      <p:ext uri="{BB962C8B-B14F-4D97-AF65-F5344CB8AC3E}">
        <p14:creationId xmlns:p14="http://schemas.microsoft.com/office/powerpoint/2010/main" val="217506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03_Titel + object">
    <p:spTree>
      <p:nvGrpSpPr>
        <p:cNvPr id="1" name=""/>
        <p:cNvGrpSpPr/>
        <p:nvPr/>
      </p:nvGrpSpPr>
      <p:grpSpPr>
        <a:xfrm>
          <a:off x="0" y="0"/>
          <a:ext cx="0" cy="0"/>
          <a:chOff x="0" y="0"/>
          <a:chExt cx="0" cy="0"/>
        </a:xfrm>
      </p:grpSpPr>
      <p:sp>
        <p:nvSpPr>
          <p:cNvPr id="8" name="Titel 1"/>
          <p:cNvSpPr>
            <a:spLocks noGrp="1"/>
          </p:cNvSpPr>
          <p:nvPr>
            <p:ph type="title"/>
          </p:nvPr>
        </p:nvSpPr>
        <p:spPr>
          <a:xfrm>
            <a:off x="1150938" y="605005"/>
            <a:ext cx="7708899" cy="1116000"/>
          </a:xfrm>
        </p:spPr>
        <p:txBody>
          <a:bodyPr anchor="t" anchorCtr="0"/>
          <a:lstStyle>
            <a:lvl1pPr>
              <a:defRPr sz="3600">
                <a:latin typeface="Calibri" panose="020F0502020204030204" pitchFamily="34" charset="0"/>
                <a:cs typeface="Calibri" panose="020F0502020204030204" pitchFamily="34"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1150937" y="1736725"/>
            <a:ext cx="7708899" cy="3960813"/>
          </a:xfrm>
        </p:spPr>
        <p:txBody>
          <a:bodyPr bIns="0"/>
          <a:lstStyle>
            <a:lvl1pPr marL="266700" indent="-266700">
              <a:lnSpc>
                <a:spcPct val="90000"/>
              </a:lnSpc>
              <a:buFontTx/>
              <a:buBlip>
                <a:blip r:embed="rId2"/>
              </a:buBlip>
              <a:defRPr sz="2200" b="0">
                <a:solidFill>
                  <a:schemeClr val="tx2"/>
                </a:solidFill>
                <a:latin typeface="Calibri" panose="020F0502020204030204" pitchFamily="34" charset="0"/>
                <a:cs typeface="Calibri" panose="020F0502020204030204" pitchFamily="34" charset="0"/>
              </a:defRPr>
            </a:lvl1pPr>
            <a:lvl2pPr>
              <a:lnSpc>
                <a:spcPct val="90000"/>
              </a:lnSpc>
              <a:buSzPct val="75000"/>
              <a:buFontTx/>
              <a:buBlip>
                <a:blip r:embed="rId3"/>
              </a:buBlip>
              <a:defRPr sz="2200">
                <a:solidFill>
                  <a:schemeClr val="tx2"/>
                </a:solidFill>
                <a:latin typeface="Calibri" panose="020F0502020204030204" pitchFamily="34" charset="0"/>
                <a:cs typeface="Calibri" panose="020F0502020204030204" pitchFamily="34" charset="0"/>
              </a:defRPr>
            </a:lvl2pPr>
            <a:lvl3pPr>
              <a:lnSpc>
                <a:spcPct val="90000"/>
              </a:lnSpc>
              <a:buSzPct val="85000"/>
              <a:defRPr>
                <a:solidFill>
                  <a:schemeClr val="tx2"/>
                </a:solidFill>
                <a:latin typeface="Calibri" panose="020F0502020204030204" pitchFamily="34" charset="0"/>
                <a:cs typeface="Calibri" panose="020F0502020204030204" pitchFamily="34" charset="0"/>
              </a:defRPr>
            </a:lvl3pPr>
            <a:lvl4pPr>
              <a:lnSpc>
                <a:spcPct val="90000"/>
              </a:lnSpc>
              <a:defRPr>
                <a:solidFill>
                  <a:schemeClr val="tx2"/>
                </a:solidFill>
                <a:latin typeface="Calibri" panose="020F0502020204030204" pitchFamily="34" charset="0"/>
                <a:cs typeface="Calibri" panose="020F0502020204030204" pitchFamily="34" charset="0"/>
              </a:defRPr>
            </a:lvl4pPr>
            <a:lvl5pPr>
              <a:lnSpc>
                <a:spcPct val="90000"/>
              </a:lnSpc>
              <a:defRPr>
                <a:solidFill>
                  <a:schemeClr val="tx2"/>
                </a:solidFill>
                <a:latin typeface="Calibri" panose="020F0502020204030204" pitchFamily="34" charset="0"/>
                <a:cs typeface="Calibri" panose="020F050202020403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5" name="Tijdelijke aanduiding voor voettekst 4"/>
          <p:cNvSpPr>
            <a:spLocks noGrp="1"/>
          </p:cNvSpPr>
          <p:nvPr>
            <p:ph type="ftr" sz="quarter" idx="3"/>
          </p:nvPr>
        </p:nvSpPr>
        <p:spPr>
          <a:xfrm>
            <a:off x="3267875" y="6561678"/>
            <a:ext cx="4730906" cy="296862"/>
          </a:xfrm>
          <a:prstGeom prst="rect">
            <a:avLst/>
          </a:prstGeom>
        </p:spPr>
        <p:txBody>
          <a:bodyPr vert="horz" lIns="91440" tIns="45720" rIns="91440" bIns="45720" rtlCol="0" anchor="ctr"/>
          <a:lstStyle>
            <a:lvl1pPr algn="r">
              <a:defRPr sz="900">
                <a:solidFill>
                  <a:schemeClr val="tx2"/>
                </a:solidFill>
                <a:latin typeface="Calibri" panose="020F0502020204030204" pitchFamily="34" charset="0"/>
                <a:cs typeface="Calibri" panose="020F0502020204030204" pitchFamily="34" charset="0"/>
              </a:defRPr>
            </a:lvl1pPr>
          </a:lstStyle>
          <a:p>
            <a:r>
              <a:rPr lang="nl-BE" dirty="0"/>
              <a:t>FLEMISH LAND AGENCY</a:t>
            </a:r>
          </a:p>
        </p:txBody>
      </p:sp>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263" y="5857200"/>
            <a:ext cx="1733762" cy="714310"/>
          </a:xfrm>
          <a:prstGeom prst="rect">
            <a:avLst/>
          </a:prstGeom>
        </p:spPr>
      </p:pic>
      <p:sp>
        <p:nvSpPr>
          <p:cNvPr id="7" name="Tijdelijke aanduiding voor dianummer 6"/>
          <p:cNvSpPr>
            <a:spLocks noGrp="1"/>
          </p:cNvSpPr>
          <p:nvPr>
            <p:ph type="sldNum" sz="quarter" idx="4"/>
          </p:nvPr>
        </p:nvSpPr>
        <p:spPr>
          <a:xfrm>
            <a:off x="7998781" y="6561138"/>
            <a:ext cx="1145219" cy="296862"/>
          </a:xfrm>
          <a:prstGeom prst="rect">
            <a:avLst/>
          </a:prstGeom>
        </p:spPr>
        <p:txBody>
          <a:bodyPr anchor="ctr"/>
          <a:lstStyle>
            <a:lvl1pPr algn="r">
              <a:defRPr sz="900">
                <a:solidFill>
                  <a:schemeClr val="tx2"/>
                </a:solidFill>
                <a:latin typeface="Calibri" panose="020F0502020204030204" pitchFamily="34" charset="0"/>
              </a:defRPr>
            </a:lvl1pPr>
          </a:lstStyle>
          <a:p>
            <a:fld id="{7749CDD0-7D77-4D23-9A27-F361E39BA472}" type="datetime1">
              <a:rPr lang="nl-BE" smtClean="0"/>
              <a:pPr/>
              <a:t>24/09/2019</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1504815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4CA7812-3CE0-4914-8FC4-9E5D43E525F2}" type="datetimeFigureOut">
              <a:rPr lang="nl-BE" smtClean="0"/>
              <a:t>24/09/2019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3EE8BC3-C820-4DF1-A3B4-7B33C79105EF}" type="slidenum">
              <a:rPr lang="nl-BE" smtClean="0"/>
              <a:t>‹nr.›</a:t>
            </a:fld>
            <a:endParaRPr lang="nl-BE"/>
          </a:p>
        </p:txBody>
      </p:sp>
    </p:spTree>
    <p:extLst>
      <p:ext uri="{BB962C8B-B14F-4D97-AF65-F5344CB8AC3E}">
        <p14:creationId xmlns:p14="http://schemas.microsoft.com/office/powerpoint/2010/main" val="77087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CA7812-3CE0-4914-8FC4-9E5D43E525F2}" type="datetimeFigureOut">
              <a:rPr lang="nl-BE" smtClean="0"/>
              <a:t>24/09/2019</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F3EE8BC3-C820-4DF1-A3B4-7B33C79105EF}" type="slidenum">
              <a:rPr lang="nl-BE" smtClean="0"/>
              <a:t>‹nr.›</a:t>
            </a:fld>
            <a:endParaRPr lang="nl-BE"/>
          </a:p>
        </p:txBody>
      </p:sp>
    </p:spTree>
    <p:extLst>
      <p:ext uri="{BB962C8B-B14F-4D97-AF65-F5344CB8AC3E}">
        <p14:creationId xmlns:p14="http://schemas.microsoft.com/office/powerpoint/2010/main" val="2591539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116013" y="584200"/>
            <a:ext cx="7740650" cy="11160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16013" y="1736725"/>
            <a:ext cx="7740650" cy="3960813"/>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
        <p:nvSpPr>
          <p:cNvPr id="7" name="Rechthoek 6"/>
          <p:cNvSpPr/>
          <p:nvPr/>
        </p:nvSpPr>
        <p:spPr>
          <a:xfrm>
            <a:off x="1" y="0"/>
            <a:ext cx="288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voettekst 4"/>
          <p:cNvSpPr>
            <a:spLocks noGrp="1"/>
          </p:cNvSpPr>
          <p:nvPr>
            <p:ph type="ftr" sz="quarter" idx="3"/>
          </p:nvPr>
        </p:nvSpPr>
        <p:spPr>
          <a:xfrm>
            <a:off x="3267875" y="6561678"/>
            <a:ext cx="4730906" cy="296862"/>
          </a:xfrm>
          <a:prstGeom prst="rect">
            <a:avLst/>
          </a:prstGeom>
        </p:spPr>
        <p:txBody>
          <a:bodyPr vert="horz" lIns="91440" tIns="45720" rIns="91440" bIns="45720" rtlCol="0" anchor="ctr"/>
          <a:lstStyle>
            <a:lvl1pPr algn="r">
              <a:defRPr sz="900">
                <a:solidFill>
                  <a:schemeClr val="tx2"/>
                </a:solidFill>
                <a:latin typeface="Calibri" panose="020F0502020204030204" pitchFamily="34" charset="0"/>
                <a:cs typeface="Calibri" panose="020F0502020204030204" pitchFamily="34" charset="0"/>
              </a:defRPr>
            </a:lvl1pPr>
          </a:lstStyle>
          <a:p>
            <a:r>
              <a:rPr lang="nl-BE" dirty="0"/>
              <a:t>FLEMISH LAND AGENCY</a:t>
            </a:r>
          </a:p>
        </p:txBody>
      </p:sp>
      <p:sp>
        <p:nvSpPr>
          <p:cNvPr id="8" name="Tijdelijke aanduiding voor dianummer 6"/>
          <p:cNvSpPr>
            <a:spLocks noGrp="1"/>
          </p:cNvSpPr>
          <p:nvPr>
            <p:ph type="sldNum" sz="quarter" idx="4"/>
          </p:nvPr>
        </p:nvSpPr>
        <p:spPr>
          <a:xfrm>
            <a:off x="7998781" y="6561138"/>
            <a:ext cx="1145219" cy="296862"/>
          </a:xfrm>
          <a:prstGeom prst="rect">
            <a:avLst/>
          </a:prstGeom>
        </p:spPr>
        <p:txBody>
          <a:bodyPr anchor="ctr"/>
          <a:lstStyle>
            <a:lvl1pPr algn="r">
              <a:defRPr sz="900">
                <a:solidFill>
                  <a:schemeClr val="tx2"/>
                </a:solidFill>
                <a:latin typeface="Calibri" panose="020F0502020204030204" pitchFamily="34" charset="0"/>
              </a:defRPr>
            </a:lvl1pPr>
          </a:lstStyle>
          <a:p>
            <a:fld id="{7749CDD0-7D77-4D23-9A27-F361E39BA472}" type="datetime1">
              <a:rPr lang="nl-BE" smtClean="0"/>
              <a:pPr/>
              <a:t>24/09/2019</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413452435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hf hdr="0"/>
  <p:txStyles>
    <p:titleStyle>
      <a:lvl1pPr algn="l" defTabSz="914400" rtl="0" eaLnBrk="1" latinLnBrk="0" hangingPunct="1">
        <a:lnSpc>
          <a:spcPts val="3800"/>
        </a:lnSpc>
        <a:spcBef>
          <a:spcPts val="0"/>
        </a:spcBef>
        <a:buNone/>
        <a:defRPr sz="3600" b="1" i="0" kern="1200">
          <a:solidFill>
            <a:schemeClr val="tx1"/>
          </a:solidFill>
          <a:latin typeface="+mj-lt"/>
          <a:ea typeface="+mj-ea"/>
          <a:cs typeface="FlandersArtSans-Bold" panose="00000800000000000000" pitchFamily="2" charset="0"/>
        </a:defRPr>
      </a:lvl1pPr>
    </p:titleStyle>
    <p:bodyStyle>
      <a:lvl1pPr marL="288000" indent="-288000" algn="l" defTabSz="914400" rtl="0" eaLnBrk="1" latinLnBrk="0" hangingPunct="1">
        <a:lnSpc>
          <a:spcPct val="90000"/>
        </a:lnSpc>
        <a:spcBef>
          <a:spcPts val="300"/>
        </a:spcBef>
        <a:buSzPct val="90000"/>
        <a:buFontTx/>
        <a:buBlip>
          <a:blip r:embed="rId7"/>
        </a:buBlip>
        <a:tabLst>
          <a:tab pos="269875" algn="l"/>
        </a:tabLst>
        <a:defRPr sz="2200" b="1" kern="1200" spc="0">
          <a:solidFill>
            <a:schemeClr val="tx1"/>
          </a:solidFill>
          <a:latin typeface="+mj-lt"/>
          <a:ea typeface="+mn-ea"/>
          <a:cs typeface="+mn-cs"/>
        </a:defRPr>
      </a:lvl1pPr>
      <a:lvl2pPr marL="539750" indent="-269875" algn="l" defTabSz="914400" rtl="0" eaLnBrk="1" latinLnBrk="0" hangingPunct="1">
        <a:lnSpc>
          <a:spcPct val="90000"/>
        </a:lnSpc>
        <a:spcBef>
          <a:spcPts val="300"/>
        </a:spcBef>
        <a:buSzPct val="70000"/>
        <a:buFontTx/>
        <a:buBlip>
          <a:blip r:embed="rId8"/>
        </a:buBlip>
        <a:tabLst>
          <a:tab pos="539750" algn="l"/>
        </a:tabLst>
        <a:defRPr sz="2200" kern="1200" spc="0">
          <a:solidFill>
            <a:schemeClr val="bg1">
              <a:lumMod val="50000"/>
            </a:schemeClr>
          </a:solidFill>
          <a:latin typeface="+mj-lt"/>
          <a:ea typeface="+mn-ea"/>
          <a:cs typeface="+mn-cs"/>
        </a:defRPr>
      </a:lvl2pPr>
      <a:lvl3pPr marL="809625" indent="-287338" algn="l" defTabSz="914400" rtl="0" eaLnBrk="1" latinLnBrk="0" hangingPunct="1">
        <a:lnSpc>
          <a:spcPct val="90000"/>
        </a:lnSpc>
        <a:spcBef>
          <a:spcPts val="300"/>
        </a:spcBef>
        <a:buSzPct val="90000"/>
        <a:buFontTx/>
        <a:buBlip>
          <a:blip r:embed="rId9"/>
        </a:buBlip>
        <a:tabLst>
          <a:tab pos="809625" algn="l"/>
        </a:tabLst>
        <a:defRPr sz="2000" kern="1200" spc="0">
          <a:solidFill>
            <a:schemeClr val="tx1"/>
          </a:solidFill>
          <a:latin typeface="+mj-lt"/>
          <a:ea typeface="+mn-ea"/>
          <a:cs typeface="+mn-cs"/>
        </a:defRPr>
      </a:lvl3pPr>
      <a:lvl4pPr marL="1150938" indent="-287338" algn="l" defTabSz="914400" rtl="0" eaLnBrk="1" latinLnBrk="0" hangingPunct="1">
        <a:lnSpc>
          <a:spcPct val="90000"/>
        </a:lnSpc>
        <a:spcBef>
          <a:spcPts val="300"/>
        </a:spcBef>
        <a:buSzPct val="75000"/>
        <a:buFontTx/>
        <a:buBlip>
          <a:blip r:embed="rId10"/>
        </a:buBlip>
        <a:tabLst>
          <a:tab pos="1166813" algn="l"/>
        </a:tabLst>
        <a:defRPr sz="2000" kern="1200" spc="0">
          <a:solidFill>
            <a:schemeClr val="tx1"/>
          </a:solidFill>
          <a:latin typeface="+mj-lt"/>
          <a:ea typeface="+mn-ea"/>
          <a:cs typeface="+mn-cs"/>
        </a:defRPr>
      </a:lvl4pPr>
      <a:lvl5pPr marL="1439863" indent="-287338" algn="l" defTabSz="914400" rtl="0" eaLnBrk="1" latinLnBrk="0" hangingPunct="1">
        <a:lnSpc>
          <a:spcPct val="90000"/>
        </a:lnSpc>
        <a:spcBef>
          <a:spcPts val="300"/>
        </a:spcBef>
        <a:buSzPct val="90000"/>
        <a:buFontTx/>
        <a:buBlip>
          <a:blip r:embed="rId7"/>
        </a:buBlip>
        <a:tabLst>
          <a:tab pos="1436688" algn="l"/>
        </a:tabLst>
        <a:defRPr sz="2000" kern="1200" spc="0"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0" orient="horz" pos="368" userDrawn="1">
          <p15:clr>
            <a:srgbClr val="F26B43"/>
          </p15:clr>
        </p15:guide>
        <p15:guide id="2" pos="2880" userDrawn="1">
          <p15:clr>
            <a:srgbClr val="F26B43"/>
          </p15:clr>
        </p15:guide>
        <p15:guide id="3" pos="363" userDrawn="1">
          <p15:clr>
            <a:srgbClr val="F26B43"/>
          </p15:clr>
        </p15:guide>
        <p15:guide id="4" pos="703" userDrawn="1">
          <p15:clr>
            <a:srgbClr val="F26B43"/>
          </p15:clr>
        </p15:guide>
        <p15:guide id="5" pos="5579" userDrawn="1">
          <p15:clr>
            <a:srgbClr val="F26B43"/>
          </p15:clr>
        </p15:guide>
        <p15:guide id="6" orient="horz" pos="1094" userDrawn="1">
          <p15:clr>
            <a:srgbClr val="F26B43"/>
          </p15:clr>
        </p15:guide>
        <p15:guide id="7" orient="horz" pos="187" userDrawn="1">
          <p15:clr>
            <a:srgbClr val="F26B43"/>
          </p15:clr>
        </p15:guide>
        <p15:guide id="8" orient="horz" pos="4133" userDrawn="1">
          <p15:clr>
            <a:srgbClr val="F26B43"/>
          </p15:clr>
        </p15:guide>
        <p15:guide id="9" orient="horz" pos="3589" userDrawn="1">
          <p15:clr>
            <a:srgbClr val="F26B43"/>
          </p15:clr>
        </p15:guide>
        <p15:guide id="10" orient="horz" pos="89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6.png"/><Relationship Id="rId12" Type="http://schemas.microsoft.com/office/2007/relationships/hdphoto" Target="../media/hdphoto3.wdp"/><Relationship Id="rId17" Type="http://schemas.openxmlformats.org/officeDocument/2006/relationships/image" Target="../media/image32.png"/><Relationship Id="rId2" Type="http://schemas.openxmlformats.org/officeDocument/2006/relationships/image" Target="../media/image22.jpg"/><Relationship Id="rId16" Type="http://schemas.microsoft.com/office/2007/relationships/hdphoto" Target="../media/hdphoto5.wdp"/><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1.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28.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hyperlink" Target="https://www.google.be/url?sa=i&amp;rct=j&amp;q=&amp;esrc=s&amp;source=images&amp;cd=&amp;cad=rja&amp;uact=8&amp;ved=0ahUKEwjrvN2orcrWAhXDa1AKHQTnALEQjRwIBw&amp;url=https://www.natuurpunt.be/pagina/logos-en-huisstijlgids-natuurpunt&amp;psig=AFQjCNFplYjsIFWYyQ3FVbKRsqu-xdJgHQ&amp;ust=1506773090433379" TargetMode="External"/><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hyperlink" Target="http://www.google.be/url?sa=i&amp;rct=j&amp;q=&amp;esrc=s&amp;source=images&amp;cd=&amp;cad=rja&amp;uact=8&amp;ved=0ahUKEwiRiOa7rcrWAhVRLFAKHXwzAqIQjRwIBw&amp;url=http://toekomstrijmenam.be/2016/07/21/rioleringswerken-door-aquafin/&amp;psig=AFQjCNH7nAkB2j7G8TpHbcnQl4O-Cur-6Q&amp;ust=1506773128367282" TargetMode="External"/><Relationship Id="rId21" Type="http://schemas.openxmlformats.org/officeDocument/2006/relationships/image" Target="../media/image48.png"/><Relationship Id="rId7" Type="http://schemas.openxmlformats.org/officeDocument/2006/relationships/image" Target="../media/image35.jpeg"/><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notesSlide" Target="../notesSlides/notesSlide5.xml"/><Relationship Id="rId16" Type="http://schemas.openxmlformats.org/officeDocument/2006/relationships/image" Target="../media/image43.jpeg"/><Relationship Id="rId20"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34.jpeg"/><Relationship Id="rId11" Type="http://schemas.openxmlformats.org/officeDocument/2006/relationships/image" Target="../media/image38.png"/><Relationship Id="rId5" Type="http://schemas.openxmlformats.org/officeDocument/2006/relationships/hyperlink" Target="http://www.google.be/url?sa=i&amp;rct=j&amp;q=&amp;esrc=s&amp;source=images&amp;cd=&amp;cad=rja&amp;uact=8&amp;ved=0ahUKEwiJzJbkrcrWAhUOZFAKHRCfDkYQjRwIBw&amp;url=http://www.limburgsymbool.be/logo&amp;psig=AFQjCNFUfwLJp0wTv3sIgoChbwqjt5tfaw&amp;ust=1506773215152778" TargetMode="External"/><Relationship Id="rId15" Type="http://schemas.openxmlformats.org/officeDocument/2006/relationships/image" Target="../media/image42.jpeg"/><Relationship Id="rId10" Type="http://schemas.openxmlformats.org/officeDocument/2006/relationships/image" Target="../media/image37.jpeg"/><Relationship Id="rId19" Type="http://schemas.openxmlformats.org/officeDocument/2006/relationships/image" Target="../media/image46.jpeg"/><Relationship Id="rId4" Type="http://schemas.openxmlformats.org/officeDocument/2006/relationships/image" Target="../media/image33.jpeg"/><Relationship Id="rId9" Type="http://schemas.openxmlformats.org/officeDocument/2006/relationships/image" Target="../media/image36.jpe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4.tmp"/></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8.tmp"/></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7.jpeg"/><Relationship Id="rId7"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8.png"/><Relationship Id="rId4" Type="http://schemas.openxmlformats.org/officeDocument/2006/relationships/image" Target="../media/image5.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oom, lucht, buiten, rivier&#10;&#10;Beschrijving is gegenereerd met zeer hoge betrouwbaarheid">
            <a:extLst>
              <a:ext uri="{FF2B5EF4-FFF2-40B4-BE49-F238E27FC236}">
                <a16:creationId xmlns:a16="http://schemas.microsoft.com/office/drawing/2014/main" id="{47C22591-516F-4772-82CE-550F7714DC0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6952" r="6952"/>
          <a:stretch>
            <a:fillRect/>
          </a:stretch>
        </p:blipFill>
        <p:spPr>
          <a:xfrm>
            <a:off x="288000" y="-2499047"/>
            <a:ext cx="8856000" cy="6858000"/>
          </a:xfrm>
        </p:spPr>
      </p:pic>
      <p:sp>
        <p:nvSpPr>
          <p:cNvPr id="2" name="Titel 1"/>
          <p:cNvSpPr>
            <a:spLocks noGrp="1"/>
          </p:cNvSpPr>
          <p:nvPr>
            <p:ph type="ctrTitle"/>
          </p:nvPr>
        </p:nvSpPr>
        <p:spPr>
          <a:xfrm>
            <a:off x="792556" y="2862706"/>
            <a:ext cx="6830381" cy="648000"/>
          </a:xfrm>
        </p:spPr>
        <p:txBody>
          <a:bodyPr/>
          <a:lstStyle/>
          <a:p>
            <a:r>
              <a:rPr lang="en-US" sz="5400" b="0" dirty="0">
                <a:solidFill>
                  <a:srgbClr val="FFFF00"/>
                </a:solidFill>
                <a:latin typeface="Flanders Art Sans Bold" panose="00000800000000000000" pitchFamily="50" charset="0"/>
              </a:rPr>
              <a:t>Green-blue corridors through the city of Genk</a:t>
            </a:r>
            <a:br>
              <a:rPr lang="nl-BE" dirty="0">
                <a:solidFill>
                  <a:srgbClr val="0070C0"/>
                </a:solidFill>
              </a:rPr>
            </a:br>
            <a:br>
              <a:rPr lang="nl-BE" dirty="0">
                <a:solidFill>
                  <a:srgbClr val="0070C0"/>
                </a:solidFill>
              </a:rPr>
            </a:br>
            <a:endParaRPr lang="nl-BE" dirty="0">
              <a:solidFill>
                <a:srgbClr val="0070C0"/>
              </a:solidFill>
            </a:endParaRPr>
          </a:p>
        </p:txBody>
      </p:sp>
      <p:sp>
        <p:nvSpPr>
          <p:cNvPr id="14" name="Tijdelijke aanduiding voor tekst 2"/>
          <p:cNvSpPr>
            <a:spLocks noGrp="1"/>
          </p:cNvSpPr>
          <p:nvPr>
            <p:ph type="body" sz="quarter" idx="14"/>
          </p:nvPr>
        </p:nvSpPr>
        <p:spPr/>
        <p:txBody>
          <a:bodyPr/>
          <a:lstStyle/>
          <a:p>
            <a:pPr lvl="0"/>
            <a:endParaRPr lang="nl-BE" dirty="0"/>
          </a:p>
        </p:txBody>
      </p:sp>
      <p:grpSp>
        <p:nvGrpSpPr>
          <p:cNvPr id="8" name="Groeperen 10"/>
          <p:cNvGrpSpPr/>
          <p:nvPr/>
        </p:nvGrpSpPr>
        <p:grpSpPr>
          <a:xfrm>
            <a:off x="288000" y="3402000"/>
            <a:ext cx="8856000" cy="3456000"/>
            <a:chOff x="288000" y="3402000"/>
            <a:chExt cx="8856000" cy="3456000"/>
          </a:xfrm>
        </p:grpSpPr>
        <p:sp>
          <p:nvSpPr>
            <p:cNvPr id="9" name="Rechthoek 8"/>
            <p:cNvSpPr/>
            <p:nvPr/>
          </p:nvSpPr>
          <p:spPr>
            <a:xfrm>
              <a:off x="288000" y="4266000"/>
              <a:ext cx="8856000" cy="259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ige driehoek 9"/>
            <p:cNvSpPr/>
            <p:nvPr/>
          </p:nvSpPr>
          <p:spPr>
            <a:xfrm flipH="1">
              <a:off x="288000" y="3402000"/>
              <a:ext cx="8856000" cy="864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17" name="Afbeelding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663" y="296863"/>
            <a:ext cx="900000" cy="1795440"/>
          </a:xfrm>
          <a:prstGeom prst="rect">
            <a:avLst/>
          </a:prstGeom>
        </p:spPr>
      </p:pic>
      <p:pic>
        <p:nvPicPr>
          <p:cNvPr id="18" name="Afbeelding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263" y="5823137"/>
            <a:ext cx="942381" cy="792000"/>
          </a:xfrm>
          <a:prstGeom prst="rect">
            <a:avLst/>
          </a:prstGeom>
        </p:spPr>
      </p:pic>
      <p:sp>
        <p:nvSpPr>
          <p:cNvPr id="7" name="Tekstvak 6">
            <a:extLst>
              <a:ext uri="{FF2B5EF4-FFF2-40B4-BE49-F238E27FC236}">
                <a16:creationId xmlns:a16="http://schemas.microsoft.com/office/drawing/2014/main" id="{F2590117-AC69-49FE-9D0C-216C6D8230A9}"/>
              </a:ext>
            </a:extLst>
          </p:cNvPr>
          <p:cNvSpPr txBox="1"/>
          <p:nvPr/>
        </p:nvSpPr>
        <p:spPr>
          <a:xfrm>
            <a:off x="2574823" y="4143294"/>
            <a:ext cx="5831840" cy="1354217"/>
          </a:xfrm>
          <a:prstGeom prst="rect">
            <a:avLst/>
          </a:prstGeom>
          <a:noFill/>
        </p:spPr>
        <p:txBody>
          <a:bodyPr wrap="square" rtlCol="0">
            <a:spAutoFit/>
          </a:bodyPr>
          <a:lstStyle/>
          <a:p>
            <a:r>
              <a:rPr lang="nl-BE" sz="3200" dirty="0">
                <a:latin typeface="Flanders Art Sans Medium" panose="00000600000000000000" pitchFamily="50" charset="0"/>
              </a:rPr>
              <a:t>City of Genk </a:t>
            </a:r>
            <a:br>
              <a:rPr lang="nl-BE" sz="3200" dirty="0">
                <a:latin typeface="Flanders Art Sans Medium" panose="00000600000000000000" pitchFamily="50" charset="0"/>
              </a:rPr>
            </a:br>
            <a:r>
              <a:rPr lang="nl-BE" sz="3200" dirty="0" err="1">
                <a:latin typeface="Flanders Art Sans Medium" panose="00000600000000000000" pitchFamily="50" charset="0"/>
              </a:rPr>
              <a:t>Flemish</a:t>
            </a:r>
            <a:r>
              <a:rPr lang="nl-BE" sz="3200" dirty="0">
                <a:latin typeface="Flanders Art Sans Medium" panose="00000600000000000000" pitchFamily="50" charset="0"/>
              </a:rPr>
              <a:t> Land Agency</a:t>
            </a:r>
            <a:br>
              <a:rPr lang="nl-BE" dirty="0"/>
            </a:br>
            <a:endParaRPr lang="nl-BE" dirty="0"/>
          </a:p>
        </p:txBody>
      </p:sp>
      <p:grpSp>
        <p:nvGrpSpPr>
          <p:cNvPr id="23" name="Groep 22">
            <a:extLst>
              <a:ext uri="{FF2B5EF4-FFF2-40B4-BE49-F238E27FC236}">
                <a16:creationId xmlns:a16="http://schemas.microsoft.com/office/drawing/2014/main" id="{2FC54867-F973-4FEB-9D13-B4CA58AB9685}"/>
              </a:ext>
            </a:extLst>
          </p:cNvPr>
          <p:cNvGrpSpPr/>
          <p:nvPr/>
        </p:nvGrpSpPr>
        <p:grpSpPr>
          <a:xfrm>
            <a:off x="1837824" y="5791677"/>
            <a:ext cx="7182851" cy="808594"/>
            <a:chOff x="1837824" y="5791677"/>
            <a:chExt cx="7182851" cy="808594"/>
          </a:xfrm>
        </p:grpSpPr>
        <p:pic>
          <p:nvPicPr>
            <p:cNvPr id="24" name="Afbeelding 23">
              <a:extLst>
                <a:ext uri="{FF2B5EF4-FFF2-40B4-BE49-F238E27FC236}">
                  <a16:creationId xmlns:a16="http://schemas.microsoft.com/office/drawing/2014/main" id="{E5366F4D-2D29-40BD-B640-9CE2BAA2B5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5373" y="5791677"/>
              <a:ext cx="1205302" cy="808594"/>
            </a:xfrm>
            <a:prstGeom prst="rect">
              <a:avLst/>
            </a:prstGeom>
          </p:spPr>
        </p:pic>
        <p:pic>
          <p:nvPicPr>
            <p:cNvPr id="25" name="Afbeelding 24">
              <a:extLst>
                <a:ext uri="{FF2B5EF4-FFF2-40B4-BE49-F238E27FC236}">
                  <a16:creationId xmlns:a16="http://schemas.microsoft.com/office/drawing/2014/main" id="{6DF066BC-FC23-4A3D-9364-774035D88A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1561" y="5799404"/>
              <a:ext cx="1466638" cy="793141"/>
            </a:xfrm>
            <a:prstGeom prst="rect">
              <a:avLst/>
            </a:prstGeom>
          </p:spPr>
        </p:pic>
        <p:pic>
          <p:nvPicPr>
            <p:cNvPr id="26" name="Afbeelding 25">
              <a:extLst>
                <a:ext uri="{FF2B5EF4-FFF2-40B4-BE49-F238E27FC236}">
                  <a16:creationId xmlns:a16="http://schemas.microsoft.com/office/drawing/2014/main" id="{8E5BCF3B-0D65-4B06-B6DA-DCE238AEA0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824" y="5799403"/>
              <a:ext cx="1095690" cy="793142"/>
            </a:xfrm>
            <a:prstGeom prst="rect">
              <a:avLst/>
            </a:prstGeom>
          </p:spPr>
        </p:pic>
        <p:pic>
          <p:nvPicPr>
            <p:cNvPr id="27" name="Picture 2" descr="K:\Stad Algemeen\Logo Stad Genk\Genk logo Q - Donker Blauw.png">
              <a:extLst>
                <a:ext uri="{FF2B5EF4-FFF2-40B4-BE49-F238E27FC236}">
                  <a16:creationId xmlns:a16="http://schemas.microsoft.com/office/drawing/2014/main" id="{3A69ADC3-3234-471A-BBB2-4193CC2E9C0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6246" y="5791677"/>
              <a:ext cx="1741081" cy="8085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65429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27383"/>
            <a:ext cx="9144000" cy="6885383"/>
          </a:xfrm>
          <a:prstGeom prst="rect">
            <a:avLst/>
          </a:prstGeom>
          <a:blipFill dpi="0" rotWithShape="1">
            <a:blip r:embed="rId2">
              <a:alphaModFix amt="30000"/>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3" name="Groep 12"/>
          <p:cNvGrpSpPr/>
          <p:nvPr/>
        </p:nvGrpSpPr>
        <p:grpSpPr>
          <a:xfrm rot="2152033">
            <a:off x="1784701" y="135288"/>
            <a:ext cx="6112786" cy="5575101"/>
            <a:chOff x="1325390" y="821469"/>
            <a:chExt cx="6112786" cy="5575101"/>
          </a:xfrm>
        </p:grpSpPr>
        <p:cxnSp>
          <p:nvCxnSpPr>
            <p:cNvPr id="14" name="Rechte verbindingslijn 13"/>
            <p:cNvCxnSpPr/>
            <p:nvPr/>
          </p:nvCxnSpPr>
          <p:spPr>
            <a:xfrm>
              <a:off x="4386219" y="4221088"/>
              <a:ext cx="2046468"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flipV="1">
              <a:off x="4386220" y="1844824"/>
              <a:ext cx="0" cy="2376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flipH="1">
              <a:off x="2339752" y="4221088"/>
              <a:ext cx="2046466"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al 16"/>
            <p:cNvSpPr/>
            <p:nvPr/>
          </p:nvSpPr>
          <p:spPr>
            <a:xfrm>
              <a:off x="5409453" y="4349861"/>
              <a:ext cx="2028723" cy="204670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p:cNvSpPr/>
            <p:nvPr/>
          </p:nvSpPr>
          <p:spPr>
            <a:xfrm>
              <a:off x="3362985" y="821469"/>
              <a:ext cx="2028723" cy="204670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p:cNvSpPr/>
            <p:nvPr/>
          </p:nvSpPr>
          <p:spPr>
            <a:xfrm>
              <a:off x="1325390" y="4349861"/>
              <a:ext cx="2028723" cy="204670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0" name="Tekstvak 19"/>
          <p:cNvSpPr txBox="1"/>
          <p:nvPr/>
        </p:nvSpPr>
        <p:spPr>
          <a:xfrm>
            <a:off x="4859242" y="1013522"/>
            <a:ext cx="2023827" cy="954107"/>
          </a:xfrm>
          <a:prstGeom prst="rect">
            <a:avLst/>
          </a:prstGeom>
          <a:noFill/>
        </p:spPr>
        <p:txBody>
          <a:bodyPr wrap="square" rtlCol="0" anchor="ctr" anchorCtr="0">
            <a:spAutoFit/>
          </a:bodyPr>
          <a:lstStyle/>
          <a:p>
            <a:pPr algn="ctr"/>
            <a:r>
              <a:rPr lang="nl-BE" sz="2800" cap="small" dirty="0" err="1"/>
              <a:t>Integrated</a:t>
            </a:r>
            <a:r>
              <a:rPr lang="nl-BE" sz="2800" cap="small" dirty="0"/>
              <a:t> approach</a:t>
            </a:r>
          </a:p>
        </p:txBody>
      </p:sp>
      <p:sp>
        <p:nvSpPr>
          <p:cNvPr id="21" name="Tekstvak 20"/>
          <p:cNvSpPr txBox="1"/>
          <p:nvPr/>
        </p:nvSpPr>
        <p:spPr>
          <a:xfrm>
            <a:off x="1140706" y="2679005"/>
            <a:ext cx="2023827" cy="954107"/>
          </a:xfrm>
          <a:prstGeom prst="rect">
            <a:avLst/>
          </a:prstGeom>
          <a:noFill/>
        </p:spPr>
        <p:txBody>
          <a:bodyPr wrap="square" rtlCol="0" anchor="ctr" anchorCtr="0">
            <a:spAutoFit/>
          </a:bodyPr>
          <a:lstStyle/>
          <a:p>
            <a:pPr algn="ctr"/>
            <a:r>
              <a:rPr lang="nl-BE" sz="2800" cap="small" dirty="0"/>
              <a:t>Co-</a:t>
            </a:r>
            <a:r>
              <a:rPr lang="nl-BE" sz="2800" cap="small" dirty="0" err="1"/>
              <a:t>creative</a:t>
            </a:r>
            <a:r>
              <a:rPr lang="nl-BE" sz="2800" cap="small" dirty="0"/>
              <a:t> </a:t>
            </a:r>
            <a:r>
              <a:rPr lang="nl-BE" sz="2800" cap="small" dirty="0" err="1"/>
              <a:t>city</a:t>
            </a:r>
            <a:r>
              <a:rPr lang="nl-BE" sz="2800" cap="small" dirty="0"/>
              <a:t> project</a:t>
            </a:r>
          </a:p>
        </p:txBody>
      </p:sp>
      <p:sp>
        <p:nvSpPr>
          <p:cNvPr id="22" name="Tekstvak 21"/>
          <p:cNvSpPr txBox="1"/>
          <p:nvPr/>
        </p:nvSpPr>
        <p:spPr>
          <a:xfrm>
            <a:off x="4450337" y="5071892"/>
            <a:ext cx="2023827" cy="954107"/>
          </a:xfrm>
          <a:prstGeom prst="rect">
            <a:avLst/>
          </a:prstGeom>
          <a:noFill/>
        </p:spPr>
        <p:txBody>
          <a:bodyPr wrap="square" rtlCol="0" anchor="ctr" anchorCtr="0">
            <a:spAutoFit/>
          </a:bodyPr>
          <a:lstStyle/>
          <a:p>
            <a:pPr algn="ctr"/>
            <a:r>
              <a:rPr lang="nl-BE" sz="2800" cap="small" dirty="0"/>
              <a:t>Focus on Water</a:t>
            </a:r>
          </a:p>
        </p:txBody>
      </p:sp>
    </p:spTree>
    <p:extLst>
      <p:ext uri="{BB962C8B-B14F-4D97-AF65-F5344CB8AC3E}">
        <p14:creationId xmlns:p14="http://schemas.microsoft.com/office/powerpoint/2010/main" val="1568410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kstvak 17"/>
          <p:cNvSpPr txBox="1"/>
          <p:nvPr/>
        </p:nvSpPr>
        <p:spPr>
          <a:xfrm>
            <a:off x="179512" y="476672"/>
            <a:ext cx="8964488" cy="1508105"/>
          </a:xfrm>
          <a:prstGeom prst="rect">
            <a:avLst/>
          </a:prstGeom>
          <a:noFill/>
        </p:spPr>
        <p:txBody>
          <a:bodyPr wrap="square" rtlCol="0">
            <a:spAutoFit/>
          </a:bodyPr>
          <a:lstStyle/>
          <a:p>
            <a:r>
              <a:rPr lang="nl-BE" sz="2800" b="1" cap="all" dirty="0">
                <a:latin typeface="+mj-lt"/>
                <a:ea typeface="+mj-ea"/>
                <a:cs typeface="+mj-cs"/>
              </a:rPr>
              <a:t>STIEMER </a:t>
            </a:r>
            <a:r>
              <a:rPr lang="nl-BE" sz="2800" b="1" cap="all" dirty="0" err="1">
                <a:latin typeface="+mj-lt"/>
                <a:ea typeface="+mj-ea"/>
                <a:cs typeface="+mj-cs"/>
              </a:rPr>
              <a:t>VALLEy</a:t>
            </a:r>
            <a:r>
              <a:rPr lang="nl-BE" sz="2800" b="1" cap="all" dirty="0">
                <a:latin typeface="+mj-lt"/>
                <a:ea typeface="+mj-ea"/>
                <a:cs typeface="+mj-cs"/>
              </a:rPr>
              <a:t>: </a:t>
            </a:r>
            <a:r>
              <a:rPr lang="nl-BE" sz="2800" b="1" cap="all" dirty="0" err="1">
                <a:latin typeface="+mj-lt"/>
                <a:ea typeface="+mj-ea"/>
                <a:cs typeface="+mj-cs"/>
              </a:rPr>
              <a:t>INTEGRAted</a:t>
            </a:r>
            <a:r>
              <a:rPr lang="nl-BE" sz="2800" b="1" cap="all" dirty="0">
                <a:latin typeface="+mj-lt"/>
                <a:ea typeface="+mj-ea"/>
                <a:cs typeface="+mj-cs"/>
              </a:rPr>
              <a:t> approach</a:t>
            </a:r>
          </a:p>
          <a:p>
            <a:endParaRPr lang="nl-BE" dirty="0"/>
          </a:p>
          <a:p>
            <a:r>
              <a:rPr lang="nl-BE" dirty="0"/>
              <a:t>Blue-green connector </a:t>
            </a:r>
            <a:r>
              <a:rPr lang="nl-BE" dirty="0" err="1"/>
              <a:t>supplying</a:t>
            </a:r>
            <a:r>
              <a:rPr lang="nl-BE" dirty="0"/>
              <a:t> </a:t>
            </a:r>
            <a:r>
              <a:rPr lang="nl-BE" dirty="0" err="1">
                <a:solidFill>
                  <a:srgbClr val="00B050"/>
                </a:solidFill>
              </a:rPr>
              <a:t>ecosystem</a:t>
            </a:r>
            <a:r>
              <a:rPr lang="nl-BE" dirty="0">
                <a:solidFill>
                  <a:srgbClr val="00B050"/>
                </a:solidFill>
              </a:rPr>
              <a:t> services </a:t>
            </a:r>
            <a:r>
              <a:rPr lang="nl-BE" dirty="0" err="1"/>
              <a:t>and</a:t>
            </a:r>
            <a:r>
              <a:rPr lang="nl-BE" dirty="0"/>
              <a:t> </a:t>
            </a:r>
            <a:r>
              <a:rPr lang="nl-BE" dirty="0" err="1"/>
              <a:t>other</a:t>
            </a:r>
            <a:r>
              <a:rPr lang="nl-BE" dirty="0"/>
              <a:t> </a:t>
            </a:r>
            <a:r>
              <a:rPr lang="nl-BE" dirty="0" err="1"/>
              <a:t>opportunities</a:t>
            </a:r>
            <a:endParaRPr lang="nl-BE" dirty="0"/>
          </a:p>
          <a:p>
            <a:endParaRPr lang="nl-BE" sz="2800" b="1" cap="all" dirty="0">
              <a:latin typeface="+mj-lt"/>
              <a:ea typeface="+mj-ea"/>
              <a:cs typeface="+mj-cs"/>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849484"/>
            <a:ext cx="9144000" cy="50352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4277" y1="31214" x2="40173" y2="41329"/>
                        <a14:foregroundMark x1="27168" y1="41329" x2="27746" y2="47688"/>
                        <a14:foregroundMark x1="36416" y1="42486" x2="35549" y2="49711"/>
                        <a14:foregroundMark x1="62428" y1="30058" x2="72254" y2="36416"/>
                        <a14:foregroundMark x1="61561" y1="36416" x2="69364" y2="46243"/>
                        <a14:foregroundMark x1="71098" y1="27457" x2="75723" y2="36416"/>
                        <a14:foregroundMark x1="74277" y1="50289" x2="88439" y2="50000"/>
                        <a14:foregroundMark x1="53468" y1="41329" x2="62139" y2="72832"/>
                        <a14:foregroundMark x1="38728" y1="52023" x2="50289" y2="79480"/>
                        <a14:foregroundMark x1="45376" y1="48844" x2="54913" y2="75723"/>
                        <a14:foregroundMark x1="54046" y1="67919" x2="61561" y2="78902"/>
                        <a14:foregroundMark x1="12428" y1="50289" x2="22543" y2="50289"/>
                      </a14:backgroundRemoval>
                    </a14:imgEffect>
                  </a14:imgLayer>
                </a14:imgProps>
              </a:ext>
              <a:ext uri="{28A0092B-C50C-407E-A947-70E740481C1C}">
                <a14:useLocalDpi xmlns:a14="http://schemas.microsoft.com/office/drawing/2010/main" val="0"/>
              </a:ext>
            </a:extLst>
          </a:blip>
          <a:srcRect/>
          <a:stretch>
            <a:fillRect/>
          </a:stretch>
        </p:blipFill>
        <p:spPr bwMode="auto">
          <a:xfrm>
            <a:off x="1835885" y="2675485"/>
            <a:ext cx="624140" cy="624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3992984"/>
            <a:ext cx="621874" cy="62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6064" y="2302177"/>
            <a:ext cx="651372" cy="65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5511" y="4311173"/>
            <a:ext cx="644295" cy="64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8" y="4725144"/>
            <a:ext cx="632574" cy="63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1"/>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44798" y1="77168" x2="46821" y2="67919"/>
                        <a14:foregroundMark x1="56069" y1="50000" x2="59249" y2="44509"/>
                        <a14:foregroundMark x1="54624" y1="73988" x2="51156" y2="79769"/>
                        <a14:foregroundMark x1="11272" y1="47688" x2="51156" y2="36127"/>
                        <a14:foregroundMark x1="26590" y1="30636" x2="44798" y2="47977"/>
                        <a14:foregroundMark x1="34971" y1="31214" x2="41908" y2="33237"/>
                        <a14:foregroundMark x1="12717" y1="42197" x2="21965" y2="43931"/>
                        <a14:foregroundMark x1="85838" y1="44509" x2="86705" y2="41618"/>
                        <a14:foregroundMark x1="28613" y1="48555" x2="30347" y2="47977"/>
                        <a14:foregroundMark x1="41329" y1="70809" x2="41040" y2="75145"/>
                      </a14:backgroundRemoval>
                    </a14:imgEffect>
                  </a14:imgLayer>
                </a14:imgProps>
              </a:ext>
              <a:ext uri="{28A0092B-C50C-407E-A947-70E740481C1C}">
                <a14:useLocalDpi xmlns:a14="http://schemas.microsoft.com/office/drawing/2010/main" val="0"/>
              </a:ext>
            </a:extLst>
          </a:blip>
          <a:srcRect/>
          <a:stretch>
            <a:fillRect/>
          </a:stretch>
        </p:blipFill>
        <p:spPr bwMode="auto">
          <a:xfrm>
            <a:off x="570152" y="3450273"/>
            <a:ext cx="632574" cy="63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7861" y1="21965" x2="76590" y2="61561"/>
                        <a14:foregroundMark x1="62428" y1="22543" x2="76590" y2="36127"/>
                        <a14:foregroundMark x1="35260" y1="43931" x2="53468" y2="63295"/>
                        <a14:foregroundMark x1="16474" y1="58960" x2="52890" y2="79480"/>
                        <a14:foregroundMark x1="41040" y1="65896" x2="54624" y2="75145"/>
                        <a14:foregroundMark x1="39884" y1="77746" x2="53468" y2="83526"/>
                        <a14:foregroundMark x1="28902" y1="58092" x2="32081" y2="62139"/>
                        <a14:foregroundMark x1="42197" y1="41618" x2="51445" y2="50867"/>
                        <a14:foregroundMark x1="52601" y1="50578" x2="57225" y2="56647"/>
                        <a14:foregroundMark x1="61272" y1="37861" x2="69075" y2="38439"/>
                        <a14:foregroundMark x1="44220" y1="26590" x2="49422" y2="28035"/>
                        <a14:foregroundMark x1="39595" y1="30636" x2="41908" y2="32370"/>
                        <a14:foregroundMark x1="45376" y1="33237" x2="42775" y2="37572"/>
                        <a14:foregroundMark x1="51156" y1="29769" x2="59827" y2="29480"/>
                        <a14:foregroundMark x1="69653" y1="25434" x2="77457" y2="26301"/>
                        <a14:foregroundMark x1="39884" y1="55202" x2="41040" y2="57225"/>
                        <a14:foregroundMark x1="44509" y1="61272" x2="47399" y2="61272"/>
                        <a14:foregroundMark x1="59827" y1="56647" x2="63295" y2="51445"/>
                        <a14:foregroundMark x1="63295" y1="60983" x2="69364" y2="58671"/>
                        <a14:foregroundMark x1="73410" y1="53757" x2="74277" y2="47977"/>
                      </a14:backgroundRemoval>
                    </a14:imgEffect>
                  </a14:imgLayer>
                </a14:imgProps>
              </a:ext>
              <a:ext uri="{28A0092B-C50C-407E-A947-70E740481C1C}">
                <a14:useLocalDpi xmlns:a14="http://schemas.microsoft.com/office/drawing/2010/main" val="0"/>
              </a:ext>
            </a:extLst>
          </a:blip>
          <a:srcRect/>
          <a:stretch>
            <a:fillRect/>
          </a:stretch>
        </p:blipFill>
        <p:spPr bwMode="auto">
          <a:xfrm>
            <a:off x="4048767" y="4048401"/>
            <a:ext cx="632574" cy="63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59451" y1="47977" x2="61585" y2="50289"/>
                        <a14:foregroundMark x1="60366" y1="69364" x2="61585" y2="74566"/>
                        <a14:foregroundMark x1="24085" y1="64451" x2="25610" y2="69942"/>
                        <a14:foregroundMark x1="39634" y1="5491" x2="79878" y2="14740"/>
                        <a14:foregroundMark x1="50610" y1="19942" x2="82622" y2="27457"/>
                        <a14:foregroundMark x1="5793" y1="32081" x2="3659" y2="68497"/>
                        <a14:foregroundMark x1="17378" y1="41040" x2="27744" y2="51156"/>
                        <a14:foregroundMark x1="54878" y1="6936" x2="61890" y2="7225"/>
                        <a14:foregroundMark x1="65549" y1="8960" x2="68902" y2="10116"/>
                        <a14:foregroundMark x1="45427" y1="5780" x2="47561" y2="5780"/>
                        <a14:foregroundMark x1="49390" y1="5780" x2="50000" y2="5780"/>
                        <a14:foregroundMark x1="51220" y1="5780" x2="52744" y2="5780"/>
                        <a14:foregroundMark x1="4878" y1="36705" x2="3049" y2="43931"/>
                        <a14:foregroundMark x1="2134" y1="57225" x2="2439" y2="62717"/>
                        <a14:foregroundMark x1="2744" y1="64740" x2="2744" y2="65896"/>
                        <a14:foregroundMark x1="3049" y1="67052" x2="3049" y2="67630"/>
                        <a14:foregroundMark x1="2134" y1="48555" x2="3049" y2="45087"/>
                        <a14:foregroundMark x1="2744" y1="44220" x2="2744" y2="40751"/>
                        <a14:foregroundMark x1="4878" y1="35838" x2="5183" y2="33815"/>
                        <a14:foregroundMark x1="3659" y1="37861" x2="3049" y2="39884"/>
                        <a14:foregroundMark x1="2134" y1="43931" x2="2134" y2="44509"/>
                        <a14:foregroundMark x1="1524" y1="49711" x2="1829" y2="46532"/>
                        <a14:foregroundMark x1="2134" y1="42775" x2="2134" y2="42775"/>
                        <a14:foregroundMark x1="1829" y1="41618" x2="3963" y2="36127"/>
                        <a14:foregroundMark x1="1220" y1="55491" x2="1220" y2="58382"/>
                        <a14:foregroundMark x1="1220" y1="60694" x2="1524" y2="63006"/>
                        <a14:foregroundMark x1="1524" y1="63873" x2="2134" y2="65607"/>
                        <a14:foregroundMark x1="1829" y1="64451" x2="305" y2="55491"/>
                        <a14:foregroundMark x1="915" y1="56358" x2="1524" y2="57803"/>
                        <a14:backgroundMark x1="5183" y1="31792" x2="1524" y2="40751"/>
                        <a14:backgroundMark x1="915" y1="65318" x2="1829" y2="68497"/>
                        <a14:backgroundMark x1="40549" y1="2601" x2="53963" y2="2601"/>
                        <a14:backgroundMark x1="39024" y1="5780" x2="42988" y2="5202"/>
                        <a14:backgroundMark x1="915" y1="41618" x2="915" y2="41618"/>
                        <a14:backgroundMark x1="305" y1="42775" x2="305" y2="42775"/>
                        <a14:backgroundMark x1="305" y1="43642" x2="305" y2="43642"/>
                        <a14:backgroundMark x1="610" y1="64162" x2="610" y2="64162"/>
                        <a14:backgroundMark x1="610" y1="63295" x2="610" y2="63295"/>
                      </a14:backgroundRemoval>
                    </a14:imgEffect>
                  </a14:imgLayer>
                </a14:imgProps>
              </a:ext>
              <a:ext uri="{28A0092B-C50C-407E-A947-70E740481C1C}">
                <a14:useLocalDpi xmlns:a14="http://schemas.microsoft.com/office/drawing/2010/main" val="0"/>
              </a:ext>
            </a:extLst>
          </a:blip>
          <a:srcRect/>
          <a:stretch>
            <a:fillRect/>
          </a:stretch>
        </p:blipFill>
        <p:spPr bwMode="auto">
          <a:xfrm>
            <a:off x="3562071" y="2636912"/>
            <a:ext cx="627885" cy="66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47688" y1="36994" x2="74855" y2="33815"/>
                        <a14:foregroundMark x1="52890" y1="42486" x2="60405" y2="58092"/>
                        <a14:foregroundMark x1="70231" y1="39306" x2="74855" y2="44798"/>
                        <a14:foregroundMark x1="65607" y1="25434" x2="50289" y2="30925"/>
                        <a14:foregroundMark x1="59538" y1="63295" x2="60694" y2="66474"/>
                        <a14:foregroundMark x1="23699" y1="47688" x2="30058" y2="51445"/>
                        <a14:foregroundMark x1="24855" y1="54624" x2="32081" y2="54624"/>
                        <a14:foregroundMark x1="19942" y1="45376" x2="10694" y2="45087"/>
                        <a14:foregroundMark x1="12139" y1="52890" x2="15607" y2="55780"/>
                        <a14:foregroundMark x1="27746" y1="44509" x2="30347" y2="44509"/>
                        <a14:foregroundMark x1="46243" y1="33237" x2="48844" y2="42775"/>
                        <a14:foregroundMark x1="41329" y1="38728" x2="45954" y2="47110"/>
                        <a14:foregroundMark x1="55491" y1="20809" x2="62428" y2="20809"/>
                        <a14:foregroundMark x1="28035" y1="80347" x2="19364" y2="73988"/>
                        <a14:foregroundMark x1="16763" y1="68497" x2="17341" y2="69942"/>
                        <a14:foregroundMark x1="19653" y1="23410" x2="29480" y2="22254"/>
                        <a14:foregroundMark x1="18208" y1="28613" x2="21965" y2="23988"/>
                        <a14:foregroundMark x1="18497" y1="30058" x2="17630" y2="33815"/>
                        <a14:foregroundMark x1="68786" y1="27457" x2="76012" y2="33526"/>
                        <a14:foregroundMark x1="34971" y1="54913" x2="36994" y2="62428"/>
                      </a14:backgroundRemoval>
                    </a14:imgEffect>
                  </a14:imgLayer>
                </a14:imgProps>
              </a:ext>
              <a:ext uri="{28A0092B-C50C-407E-A947-70E740481C1C}">
                <a14:useLocalDpi xmlns:a14="http://schemas.microsoft.com/office/drawing/2010/main" val="0"/>
              </a:ext>
            </a:extLst>
          </a:blip>
          <a:srcRect/>
          <a:stretch>
            <a:fillRect/>
          </a:stretch>
        </p:blipFill>
        <p:spPr bwMode="auto">
          <a:xfrm>
            <a:off x="7884368" y="3667285"/>
            <a:ext cx="651398" cy="65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45833" y="2301174"/>
            <a:ext cx="648071" cy="6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fgeronde rechthoek 29"/>
          <p:cNvSpPr/>
          <p:nvPr/>
        </p:nvSpPr>
        <p:spPr>
          <a:xfrm>
            <a:off x="11792" y="6165304"/>
            <a:ext cx="1803997" cy="692696"/>
          </a:xfrm>
          <a:prstGeom prst="roundRect">
            <a:avLst/>
          </a:prstGeom>
          <a:solidFill>
            <a:schemeClr val="bg1"/>
          </a:solidFill>
          <a:ln w="19050">
            <a:prstDash val="sysDash"/>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nl-BE" sz="2000" cap="small" dirty="0" err="1"/>
              <a:t>Recreation</a:t>
            </a:r>
            <a:endParaRPr lang="nl-BE" sz="2000" cap="small" dirty="0"/>
          </a:p>
        </p:txBody>
      </p:sp>
      <p:sp>
        <p:nvSpPr>
          <p:cNvPr id="31" name="Afgeronde rechthoek 30"/>
          <p:cNvSpPr/>
          <p:nvPr/>
        </p:nvSpPr>
        <p:spPr>
          <a:xfrm>
            <a:off x="1815789" y="6165304"/>
            <a:ext cx="2529169" cy="692696"/>
          </a:xfrm>
          <a:prstGeom prst="roundRect">
            <a:avLst/>
          </a:prstGeom>
          <a:solidFill>
            <a:schemeClr val="bg1"/>
          </a:solidFill>
          <a:ln w="19050">
            <a:prstDash val="sysDash"/>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nl-BE" sz="2000" cap="small" dirty="0"/>
              <a:t>Sociale </a:t>
            </a:r>
            <a:r>
              <a:rPr lang="nl-BE" sz="2000" cap="small" dirty="0" err="1"/>
              <a:t>Cohesion</a:t>
            </a:r>
            <a:endParaRPr lang="nl-BE" sz="2000" cap="small" dirty="0"/>
          </a:p>
        </p:txBody>
      </p:sp>
      <p:sp>
        <p:nvSpPr>
          <p:cNvPr id="32" name="Afgeronde rechthoek 31"/>
          <p:cNvSpPr/>
          <p:nvPr/>
        </p:nvSpPr>
        <p:spPr>
          <a:xfrm>
            <a:off x="4344958" y="6165304"/>
            <a:ext cx="2655218" cy="692696"/>
          </a:xfrm>
          <a:prstGeom prst="roundRect">
            <a:avLst/>
          </a:prstGeom>
          <a:solidFill>
            <a:schemeClr val="bg1"/>
          </a:solidFill>
          <a:ln w="19050">
            <a:prstDash val="sysDash"/>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nl-BE" sz="2000" cap="small" dirty="0" err="1"/>
              <a:t>Sustainable</a:t>
            </a:r>
            <a:r>
              <a:rPr lang="nl-BE" sz="2000" cap="small" dirty="0"/>
              <a:t> </a:t>
            </a:r>
            <a:r>
              <a:rPr lang="nl-BE" sz="2000" cap="small" dirty="0" err="1"/>
              <a:t>Mobility</a:t>
            </a:r>
            <a:endParaRPr lang="nl-BE" sz="2000" cap="small" dirty="0"/>
          </a:p>
        </p:txBody>
      </p:sp>
      <p:sp>
        <p:nvSpPr>
          <p:cNvPr id="33" name="Afgeronde rechthoek 32"/>
          <p:cNvSpPr/>
          <p:nvPr/>
        </p:nvSpPr>
        <p:spPr>
          <a:xfrm>
            <a:off x="7000176" y="6165304"/>
            <a:ext cx="2123728" cy="692696"/>
          </a:xfrm>
          <a:prstGeom prst="roundRect">
            <a:avLst/>
          </a:prstGeom>
          <a:solidFill>
            <a:schemeClr val="bg1"/>
          </a:solidFill>
          <a:ln w="19050">
            <a:prstDash val="sysDash"/>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nl-BE" sz="2000" cap="small" dirty="0" err="1"/>
              <a:t>Climate</a:t>
            </a:r>
            <a:r>
              <a:rPr lang="nl-BE" sz="2000" cap="small" dirty="0"/>
              <a:t> Adaptation</a:t>
            </a:r>
          </a:p>
        </p:txBody>
      </p:sp>
    </p:spTree>
    <p:extLst>
      <p:ext uri="{BB962C8B-B14F-4D97-AF65-F5344CB8AC3E}">
        <p14:creationId xmlns:p14="http://schemas.microsoft.com/office/powerpoint/2010/main" val="200846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sresultaat voor aquafin logo">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663" y="3907073"/>
            <a:ext cx="926074" cy="579841"/>
          </a:xfrm>
          <a:prstGeom prst="rect">
            <a:avLst/>
          </a:prstGeom>
          <a:noFill/>
          <a:ln>
            <a:noFill/>
          </a:ln>
        </p:spPr>
      </p:pic>
      <p:pic>
        <p:nvPicPr>
          <p:cNvPr id="8" name="Afbeelding 7" descr="Afbeeldingsresultaat voor provincie limburg logo">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1196752"/>
            <a:ext cx="1760509" cy="648762"/>
          </a:xfrm>
          <a:prstGeom prst="rect">
            <a:avLst/>
          </a:prstGeom>
          <a:noFill/>
          <a:ln>
            <a:noFill/>
          </a:ln>
        </p:spPr>
      </p:pic>
      <p:pic>
        <p:nvPicPr>
          <p:cNvPr id="11" name="Picture 2" descr="Image result for logo inbo instituut natuur en bosonderzoe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893" y="5056531"/>
            <a:ext cx="1381152" cy="787712"/>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descr="Afbeeldingsresultaat voor natuurpunt logo">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2" y="1916832"/>
            <a:ext cx="873803" cy="732166"/>
          </a:xfrm>
          <a:prstGeom prst="rect">
            <a:avLst/>
          </a:prstGeom>
          <a:noFill/>
          <a:ln>
            <a:noFill/>
          </a:ln>
        </p:spPr>
      </p:pic>
      <p:pic>
        <p:nvPicPr>
          <p:cNvPr id="15" name="Picture 5">
            <a:extLst>
              <a:ext uri="{FF2B5EF4-FFF2-40B4-BE49-F238E27FC236}">
                <a16:creationId xmlns:a16="http://schemas.microsoft.com/office/drawing/2014/main" id="{A1D5B09C-A58A-4C91-A536-F41FFAEB3D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76056" y="4941168"/>
            <a:ext cx="2321389" cy="65305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8304" y="5013176"/>
            <a:ext cx="13049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descr="V:\Stiemerbeekvallei\2015-05-07 Foto's fietstocht Stiemerbeekvallei\DSCN4020.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234"/>
          <a:stretch/>
        </p:blipFill>
        <p:spPr bwMode="auto">
          <a:xfrm>
            <a:off x="1411090" y="2670689"/>
            <a:ext cx="3195846" cy="23193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05776" y="2656961"/>
            <a:ext cx="3403935" cy="22601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Afgeronde rechthoek 22"/>
          <p:cNvSpPr/>
          <p:nvPr/>
        </p:nvSpPr>
        <p:spPr>
          <a:xfrm>
            <a:off x="31888" y="6165304"/>
            <a:ext cx="3315976" cy="692696"/>
          </a:xfrm>
          <a:prstGeom prst="roundRect">
            <a:avLst/>
          </a:prstGeom>
          <a:solidFill>
            <a:schemeClr val="bg1"/>
          </a:solidFill>
          <a:ln w="19050">
            <a:prstDash val="sysDash"/>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nl-BE" sz="2000" cap="small" dirty="0" err="1"/>
              <a:t>Involvement</a:t>
            </a:r>
            <a:endParaRPr lang="nl-BE" sz="2000" cap="small" dirty="0"/>
          </a:p>
        </p:txBody>
      </p:sp>
      <p:sp>
        <p:nvSpPr>
          <p:cNvPr id="24" name="Afgeronde rechthoek 23"/>
          <p:cNvSpPr/>
          <p:nvPr/>
        </p:nvSpPr>
        <p:spPr>
          <a:xfrm>
            <a:off x="3347863" y="6165304"/>
            <a:ext cx="2959879" cy="692696"/>
          </a:xfrm>
          <a:prstGeom prst="roundRect">
            <a:avLst/>
          </a:prstGeom>
          <a:solidFill>
            <a:schemeClr val="bg1"/>
          </a:solidFill>
          <a:ln w="19050">
            <a:prstDash val="sysDash"/>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nl-BE" sz="2000" cap="small" dirty="0" err="1"/>
              <a:t>Ownership</a:t>
            </a:r>
            <a:endParaRPr lang="nl-BE" sz="2000" cap="small" dirty="0"/>
          </a:p>
        </p:txBody>
      </p:sp>
      <p:sp>
        <p:nvSpPr>
          <p:cNvPr id="25" name="Afgeronde rechthoek 24"/>
          <p:cNvSpPr/>
          <p:nvPr/>
        </p:nvSpPr>
        <p:spPr>
          <a:xfrm>
            <a:off x="6326060" y="6165304"/>
            <a:ext cx="2817940" cy="692696"/>
          </a:xfrm>
          <a:prstGeom prst="roundRect">
            <a:avLst/>
          </a:prstGeom>
          <a:solidFill>
            <a:schemeClr val="bg1"/>
          </a:solidFill>
          <a:ln w="19050">
            <a:prstDash val="sysDash"/>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nl-BE" sz="2000" cap="small" dirty="0" err="1"/>
              <a:t>Activation</a:t>
            </a:r>
            <a:endParaRPr lang="nl-BE" sz="2000" cap="small" dirty="0"/>
          </a:p>
        </p:txBody>
      </p:sp>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55976" y="5445224"/>
            <a:ext cx="1277605" cy="59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C:\Temp\Tijdelijke internetbestanden\Content.Outlook\QB1QAJS0\CIW_demerbekken_liggend.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04248" y="2060848"/>
            <a:ext cx="1698492" cy="490539"/>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p:cNvSpPr txBox="1"/>
          <p:nvPr/>
        </p:nvSpPr>
        <p:spPr>
          <a:xfrm>
            <a:off x="179512" y="476672"/>
            <a:ext cx="8964488" cy="523220"/>
          </a:xfrm>
          <a:prstGeom prst="rect">
            <a:avLst/>
          </a:prstGeom>
          <a:noFill/>
        </p:spPr>
        <p:txBody>
          <a:bodyPr wrap="square" rtlCol="0">
            <a:spAutoFit/>
          </a:bodyPr>
          <a:lstStyle/>
          <a:p>
            <a:r>
              <a:rPr lang="nl-BE" sz="2800" b="1" cap="all" dirty="0">
                <a:latin typeface="+mj-lt"/>
                <a:ea typeface="+mj-ea"/>
                <a:cs typeface="+mj-cs"/>
              </a:rPr>
              <a:t>STIEMER </a:t>
            </a:r>
            <a:r>
              <a:rPr lang="nl-BE" sz="2800" b="1" cap="all" dirty="0" err="1">
                <a:latin typeface="+mj-lt"/>
                <a:ea typeface="+mj-ea"/>
                <a:cs typeface="+mj-cs"/>
              </a:rPr>
              <a:t>VALLEy</a:t>
            </a:r>
            <a:r>
              <a:rPr lang="nl-BE" sz="2800" b="1" cap="all" dirty="0">
                <a:latin typeface="+mj-lt"/>
                <a:ea typeface="+mj-ea"/>
                <a:cs typeface="+mj-cs"/>
              </a:rPr>
              <a:t>: CO-</a:t>
            </a:r>
            <a:r>
              <a:rPr lang="nl-BE" sz="2800" b="1" cap="all" dirty="0" err="1">
                <a:latin typeface="+mj-lt"/>
                <a:ea typeface="+mj-ea"/>
                <a:cs typeface="+mj-cs"/>
              </a:rPr>
              <a:t>CREATIve</a:t>
            </a:r>
            <a:r>
              <a:rPr lang="nl-BE" sz="2800" b="1" cap="all" dirty="0">
                <a:latin typeface="+mj-lt"/>
                <a:ea typeface="+mj-ea"/>
                <a:cs typeface="+mj-cs"/>
              </a:rPr>
              <a:t> </a:t>
            </a:r>
            <a:r>
              <a:rPr lang="nl-BE" sz="2800" b="1" cap="all" dirty="0" err="1">
                <a:latin typeface="+mj-lt"/>
                <a:ea typeface="+mj-ea"/>
                <a:cs typeface="+mj-cs"/>
              </a:rPr>
              <a:t>city</a:t>
            </a:r>
            <a:r>
              <a:rPr lang="nl-BE" sz="2800" b="1" cap="all" dirty="0">
                <a:latin typeface="+mj-lt"/>
                <a:ea typeface="+mj-ea"/>
                <a:cs typeface="+mj-cs"/>
              </a:rPr>
              <a:t> </a:t>
            </a:r>
            <a:r>
              <a:rPr lang="nl-BE" sz="2800" b="1" cap="all" dirty="0" err="1">
                <a:latin typeface="+mj-lt"/>
                <a:ea typeface="+mj-ea"/>
                <a:cs typeface="+mj-cs"/>
              </a:rPr>
              <a:t>pROJECT</a:t>
            </a:r>
            <a:endParaRPr lang="nl-BE" sz="2800" b="1" cap="all" dirty="0">
              <a:latin typeface="+mj-lt"/>
              <a:ea typeface="+mj-ea"/>
              <a:cs typeface="+mj-cs"/>
            </a:endParaRPr>
          </a:p>
        </p:txBody>
      </p:sp>
      <p:pic>
        <p:nvPicPr>
          <p:cNvPr id="3" name="Picture 2" descr="K:\Leefmilieu\Algemene werking\Communicatie\Logo's\Fluvius_Logo_POS_RGB-400 px.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363" y="2924944"/>
            <a:ext cx="1391046" cy="6955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K:\Leefmilieu\Algemene werking\Communicatie\Logo's\Green4Grey logo jpeg druk.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44008" y="1916832"/>
            <a:ext cx="1381152" cy="7469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K:\Leefmilieu\Algemene werking\Communicatie\Logo's\Logo Dewijers in wit vlak-baseline.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00392" y="3501008"/>
            <a:ext cx="827529" cy="1103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K:\Leefmilieu\Algemene werking\Communicatie\Logo's\Combilogo_VMM_nieuw.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47864" y="1052736"/>
            <a:ext cx="3290688" cy="6718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K:\Leefmilieu\Algemene werking\Communicatie\Logo's\Typografisch VLM + Thema open ruimte_zwart.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217729" y="1700808"/>
            <a:ext cx="2838431" cy="7924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267744" y="5085184"/>
            <a:ext cx="1819697" cy="70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kstvak 17"/>
          <p:cNvSpPr txBox="1"/>
          <p:nvPr/>
        </p:nvSpPr>
        <p:spPr>
          <a:xfrm>
            <a:off x="107504" y="1196752"/>
            <a:ext cx="3024336" cy="400110"/>
          </a:xfrm>
          <a:prstGeom prst="rect">
            <a:avLst/>
          </a:prstGeom>
          <a:noFill/>
          <a:ln>
            <a:solidFill>
              <a:schemeClr val="tx2">
                <a:lumMod val="60000"/>
                <a:lumOff val="40000"/>
              </a:schemeClr>
            </a:solidFill>
          </a:ln>
        </p:spPr>
        <p:txBody>
          <a:bodyPr wrap="square" rtlCol="0">
            <a:spAutoFit/>
          </a:bodyPr>
          <a:lstStyle/>
          <a:p>
            <a:r>
              <a:rPr lang="nl-BE" sz="2000" dirty="0" err="1">
                <a:effectLst>
                  <a:outerShdw blurRad="38100" dist="38100" dir="2700000" algn="tl">
                    <a:srgbClr val="000000">
                      <a:alpha val="43137"/>
                    </a:srgbClr>
                  </a:outerShdw>
                </a:effectLst>
              </a:rPr>
              <a:t>Friends</a:t>
            </a:r>
            <a:r>
              <a:rPr lang="nl-BE" sz="2000" dirty="0">
                <a:effectLst>
                  <a:outerShdw blurRad="38100" dist="38100" dir="2700000" algn="tl">
                    <a:srgbClr val="000000">
                      <a:alpha val="43137"/>
                    </a:srgbClr>
                  </a:outerShdw>
                </a:effectLst>
              </a:rPr>
              <a:t> of the </a:t>
            </a:r>
            <a:r>
              <a:rPr lang="nl-BE" sz="2000" dirty="0" err="1">
                <a:effectLst>
                  <a:outerShdw blurRad="38100" dist="38100" dir="2700000" algn="tl">
                    <a:srgbClr val="000000">
                      <a:alpha val="43137"/>
                    </a:srgbClr>
                  </a:outerShdw>
                </a:effectLst>
              </a:rPr>
              <a:t>Stiemer</a:t>
            </a:r>
            <a:endParaRPr lang="nl-BE"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5819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084" y="1542917"/>
            <a:ext cx="7603343" cy="570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vak 8"/>
          <p:cNvSpPr txBox="1"/>
          <p:nvPr/>
        </p:nvSpPr>
        <p:spPr>
          <a:xfrm>
            <a:off x="179512" y="476672"/>
            <a:ext cx="8964488" cy="1231106"/>
          </a:xfrm>
          <a:prstGeom prst="rect">
            <a:avLst/>
          </a:prstGeom>
          <a:noFill/>
        </p:spPr>
        <p:txBody>
          <a:bodyPr wrap="square" rtlCol="0">
            <a:spAutoFit/>
          </a:bodyPr>
          <a:lstStyle/>
          <a:p>
            <a:r>
              <a:rPr lang="nl-BE" sz="2800" b="1" cap="all" dirty="0">
                <a:latin typeface="+mj-lt"/>
                <a:ea typeface="+mj-ea"/>
                <a:cs typeface="+mj-cs"/>
              </a:rPr>
              <a:t>STIEMER </a:t>
            </a:r>
            <a:r>
              <a:rPr lang="nl-BE" sz="2800" b="1" cap="all" dirty="0" err="1">
                <a:latin typeface="+mj-lt"/>
                <a:ea typeface="+mj-ea"/>
                <a:cs typeface="+mj-cs"/>
              </a:rPr>
              <a:t>VALLEy</a:t>
            </a:r>
            <a:r>
              <a:rPr lang="nl-BE" sz="2800" b="1" cap="all" dirty="0">
                <a:latin typeface="+mj-lt"/>
                <a:ea typeface="+mj-ea"/>
                <a:cs typeface="+mj-cs"/>
              </a:rPr>
              <a:t>: FOCUS On WATER</a:t>
            </a:r>
            <a:endParaRPr lang="nl-BE" sz="4000" b="1" cap="all" dirty="0"/>
          </a:p>
          <a:p>
            <a:r>
              <a:rPr lang="nl-BE" dirty="0"/>
              <a:t>Water </a:t>
            </a:r>
            <a:r>
              <a:rPr lang="nl-BE" dirty="0" err="1"/>
              <a:t>challenges</a:t>
            </a:r>
            <a:endParaRPr lang="nl-BE" dirty="0"/>
          </a:p>
          <a:p>
            <a:endParaRPr lang="nl-BE" sz="2800" b="1" cap="all" dirty="0">
              <a:latin typeface="+mj-lt"/>
              <a:ea typeface="+mj-ea"/>
              <a:cs typeface="+mj-cs"/>
            </a:endParaRPr>
          </a:p>
        </p:txBody>
      </p:sp>
    </p:spTree>
    <p:extLst>
      <p:ext uri="{BB962C8B-B14F-4D97-AF65-F5344CB8AC3E}">
        <p14:creationId xmlns:p14="http://schemas.microsoft.com/office/powerpoint/2010/main" val="175821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27383"/>
            <a:ext cx="9144000" cy="6885383"/>
          </a:xfrm>
          <a:prstGeom prst="rect">
            <a:avLst/>
          </a:prstGeom>
          <a:blipFill dpi="0" rotWithShape="1">
            <a:blip r:embed="rId3">
              <a:alphaModFix amt="30000"/>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tel 1"/>
          <p:cNvSpPr txBox="1">
            <a:spLocks/>
          </p:cNvSpPr>
          <p:nvPr/>
        </p:nvSpPr>
        <p:spPr>
          <a:xfrm>
            <a:off x="0" y="692696"/>
            <a:ext cx="9144000" cy="5431532"/>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9600" b="1" cap="all" dirty="0" err="1"/>
              <a:t>Stiemer</a:t>
            </a:r>
            <a:r>
              <a:rPr lang="nl-BE" sz="9600" b="1" cap="all" dirty="0"/>
              <a:t> </a:t>
            </a:r>
            <a:r>
              <a:rPr lang="nl-BE" sz="9600" b="1" cap="all" dirty="0" err="1"/>
              <a:t>valleY</a:t>
            </a:r>
            <a:endParaRPr lang="nl-BE" sz="9600" b="1" cap="all" dirty="0"/>
          </a:p>
          <a:p>
            <a:pPr algn="l"/>
            <a:endParaRPr lang="nl-BE" sz="2800" b="1" cap="all" dirty="0"/>
          </a:p>
          <a:p>
            <a:pPr algn="l"/>
            <a:endParaRPr lang="nl-BE" sz="2800" b="1" cap="all" dirty="0"/>
          </a:p>
          <a:p>
            <a:pPr algn="l"/>
            <a:r>
              <a:rPr lang="nl-BE" sz="2800" b="1" cap="all" dirty="0"/>
              <a:t>Development </a:t>
            </a:r>
            <a:r>
              <a:rPr lang="nl-BE" sz="2800" b="1" cap="all" dirty="0" err="1"/>
              <a:t>strategy</a:t>
            </a:r>
            <a:endParaRPr lang="nl-BE" sz="2800" b="1" cap="all" dirty="0"/>
          </a:p>
        </p:txBody>
      </p:sp>
    </p:spTree>
    <p:extLst>
      <p:ext uri="{BB962C8B-B14F-4D97-AF65-F5344CB8AC3E}">
        <p14:creationId xmlns:p14="http://schemas.microsoft.com/office/powerpoint/2010/main" val="61557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kstvak 39"/>
          <p:cNvSpPr txBox="1"/>
          <p:nvPr/>
        </p:nvSpPr>
        <p:spPr>
          <a:xfrm>
            <a:off x="179512" y="476672"/>
            <a:ext cx="8964488" cy="954107"/>
          </a:xfrm>
          <a:prstGeom prst="rect">
            <a:avLst/>
          </a:prstGeom>
          <a:noFill/>
        </p:spPr>
        <p:txBody>
          <a:bodyPr wrap="square" rtlCol="0">
            <a:spAutoFit/>
          </a:bodyPr>
          <a:lstStyle/>
          <a:p>
            <a:r>
              <a:rPr lang="nl-BE" sz="2800" b="1" cap="all" dirty="0">
                <a:latin typeface="+mj-lt"/>
                <a:ea typeface="+mj-ea"/>
                <a:cs typeface="+mj-cs"/>
              </a:rPr>
              <a:t>STIEMER </a:t>
            </a:r>
            <a:r>
              <a:rPr lang="nl-BE" sz="2800" b="1" cap="all" dirty="0" err="1">
                <a:latin typeface="+mj-lt"/>
                <a:ea typeface="+mj-ea"/>
                <a:cs typeface="+mj-cs"/>
              </a:rPr>
              <a:t>VALLEy</a:t>
            </a:r>
            <a:r>
              <a:rPr lang="nl-BE" sz="2800" b="1" cap="all" dirty="0">
                <a:latin typeface="+mj-lt"/>
                <a:ea typeface="+mj-ea"/>
                <a:cs typeface="+mj-cs"/>
              </a:rPr>
              <a:t>: </a:t>
            </a:r>
            <a:r>
              <a:rPr lang="nl-BE" sz="2800" b="1" cap="all" dirty="0" err="1">
                <a:latin typeface="+mj-lt"/>
                <a:ea typeface="+mj-ea"/>
                <a:cs typeface="+mj-cs"/>
              </a:rPr>
              <a:t>development</a:t>
            </a:r>
            <a:r>
              <a:rPr lang="nl-BE" sz="2800" b="1" cap="all" dirty="0">
                <a:latin typeface="+mj-lt"/>
                <a:ea typeface="+mj-ea"/>
                <a:cs typeface="+mj-cs"/>
              </a:rPr>
              <a:t> </a:t>
            </a:r>
            <a:r>
              <a:rPr lang="nl-BE" sz="2800" b="1" cap="all" dirty="0" err="1">
                <a:latin typeface="+mj-lt"/>
                <a:ea typeface="+mj-ea"/>
                <a:cs typeface="+mj-cs"/>
              </a:rPr>
              <a:t>strategy</a:t>
            </a:r>
            <a:endParaRPr lang="nl-BE" sz="4000" b="1" cap="all" dirty="0"/>
          </a:p>
          <a:p>
            <a:endParaRPr lang="nl-BE" sz="2800" b="1" cap="all" dirty="0">
              <a:latin typeface="+mj-lt"/>
              <a:ea typeface="+mj-ea"/>
              <a:cs typeface="+mj-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26" y="1159537"/>
            <a:ext cx="8527946" cy="536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7660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27383"/>
            <a:ext cx="9144000" cy="6885383"/>
          </a:xfrm>
          <a:prstGeom prst="rect">
            <a:avLst/>
          </a:prstGeom>
          <a:blipFill dpi="0" rotWithShape="1">
            <a:blip r:embed="rId2">
              <a:alphaModFix amt="30000"/>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tel 1"/>
          <p:cNvSpPr txBox="1">
            <a:spLocks/>
          </p:cNvSpPr>
          <p:nvPr/>
        </p:nvSpPr>
        <p:spPr>
          <a:xfrm>
            <a:off x="0" y="692696"/>
            <a:ext cx="9144000" cy="5431532"/>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9600" b="1" cap="all" dirty="0" err="1"/>
              <a:t>Stiemer</a:t>
            </a:r>
            <a:r>
              <a:rPr lang="nl-BE" sz="9600" b="1" cap="all" dirty="0"/>
              <a:t> </a:t>
            </a:r>
            <a:r>
              <a:rPr lang="nl-BE" sz="9600" b="1" cap="all" dirty="0" err="1"/>
              <a:t>valley</a:t>
            </a:r>
            <a:endParaRPr lang="nl-BE" sz="9600" b="1" cap="all" dirty="0"/>
          </a:p>
          <a:p>
            <a:pPr algn="l"/>
            <a:endParaRPr lang="nl-BE" sz="2800" b="1" cap="all" dirty="0"/>
          </a:p>
          <a:p>
            <a:pPr algn="l"/>
            <a:endParaRPr lang="nl-BE" sz="2800" b="1" cap="all" dirty="0"/>
          </a:p>
          <a:p>
            <a:pPr algn="l"/>
            <a:r>
              <a:rPr lang="nl-BE" sz="2800" b="1" cap="all" dirty="0"/>
              <a:t>Development </a:t>
            </a:r>
            <a:r>
              <a:rPr lang="nl-BE" sz="2800" b="1" cap="all" dirty="0" err="1"/>
              <a:t>strategy</a:t>
            </a:r>
            <a:r>
              <a:rPr lang="nl-BE" sz="2800" b="1" cap="all" dirty="0"/>
              <a:t>: </a:t>
            </a:r>
            <a:r>
              <a:rPr lang="nl-BE" sz="2800" b="1" cap="all" dirty="0" err="1"/>
              <a:t>spatial</a:t>
            </a:r>
            <a:r>
              <a:rPr lang="nl-BE" sz="2800" b="1" cap="all" dirty="0"/>
              <a:t> </a:t>
            </a:r>
            <a:r>
              <a:rPr lang="nl-BE" sz="2800" b="1" cap="all" dirty="0" err="1"/>
              <a:t>transformation</a:t>
            </a:r>
            <a:endParaRPr lang="nl-BE" sz="2800" b="1" cap="all" dirty="0"/>
          </a:p>
        </p:txBody>
      </p:sp>
    </p:spTree>
    <p:extLst>
      <p:ext uri="{BB962C8B-B14F-4D97-AF65-F5344CB8AC3E}">
        <p14:creationId xmlns:p14="http://schemas.microsoft.com/office/powerpoint/2010/main" val="2933589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5598" y="1560310"/>
            <a:ext cx="8229600" cy="3024336"/>
          </a:xfrm>
        </p:spPr>
        <p:txBody>
          <a:bodyPr>
            <a:normAutofit/>
          </a:bodyPr>
          <a:lstStyle/>
          <a:p>
            <a:r>
              <a:rPr lang="en-GB" sz="2200" dirty="0"/>
              <a:t>Exploring possible future </a:t>
            </a:r>
          </a:p>
          <a:p>
            <a:r>
              <a:rPr lang="en-GB" sz="2200" b="1" dirty="0"/>
              <a:t>Integrated and multiple approach</a:t>
            </a:r>
            <a:endParaRPr lang="nl-BE" sz="2200" b="1" dirty="0"/>
          </a:p>
          <a:p>
            <a:r>
              <a:rPr lang="en-GB" sz="2200" dirty="0"/>
              <a:t>Offers strategies and building blocks  </a:t>
            </a:r>
          </a:p>
          <a:p>
            <a:r>
              <a:rPr lang="en-GB" sz="2200" dirty="0"/>
              <a:t>Envisioning the future as means for engagement in transformation of the valley</a:t>
            </a:r>
          </a:p>
        </p:txBody>
      </p:sp>
      <p:pic>
        <p:nvPicPr>
          <p:cNvPr id="7" name="Picture 6">
            <a:extLst>
              <a:ext uri="{FF2B5EF4-FFF2-40B4-BE49-F238E27FC236}">
                <a16:creationId xmlns:a16="http://schemas.microsoft.com/office/drawing/2014/main" id="{92BEA8E7-07E1-4EF0-9D71-1C401699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 y="4293096"/>
            <a:ext cx="3497635" cy="2623226"/>
          </a:xfrm>
          <a:prstGeom prst="rect">
            <a:avLst/>
          </a:prstGeom>
        </p:spPr>
      </p:pic>
      <p:pic>
        <p:nvPicPr>
          <p:cNvPr id="9" name="Picture 8">
            <a:extLst>
              <a:ext uri="{FF2B5EF4-FFF2-40B4-BE49-F238E27FC236}">
                <a16:creationId xmlns:a16="http://schemas.microsoft.com/office/drawing/2014/main" id="{B543177B-E621-448A-A527-DE02D0E514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6302" y="4281321"/>
            <a:ext cx="5369750" cy="2576679"/>
          </a:xfrm>
          <a:prstGeom prst="rect">
            <a:avLst/>
          </a:prstGeom>
        </p:spPr>
      </p:pic>
      <p:sp>
        <p:nvSpPr>
          <p:cNvPr id="6" name="Tekstvak 5"/>
          <p:cNvSpPr txBox="1"/>
          <p:nvPr/>
        </p:nvSpPr>
        <p:spPr>
          <a:xfrm>
            <a:off x="158974" y="476672"/>
            <a:ext cx="8964488" cy="830997"/>
          </a:xfrm>
          <a:prstGeom prst="rect">
            <a:avLst/>
          </a:prstGeom>
          <a:noFill/>
        </p:spPr>
        <p:txBody>
          <a:bodyPr wrap="square" rtlCol="0">
            <a:spAutoFit/>
          </a:bodyPr>
          <a:lstStyle/>
          <a:p>
            <a:r>
              <a:rPr lang="nl-BE" sz="2800" b="1" cap="all" dirty="0">
                <a:latin typeface="+mj-lt"/>
                <a:ea typeface="+mj-ea"/>
                <a:cs typeface="+mj-cs"/>
              </a:rPr>
              <a:t>STIEMER </a:t>
            </a:r>
            <a:r>
              <a:rPr lang="nl-BE" sz="2800" b="1" cap="all" dirty="0" err="1">
                <a:latin typeface="+mj-lt"/>
                <a:ea typeface="+mj-ea"/>
                <a:cs typeface="+mj-cs"/>
              </a:rPr>
              <a:t>VALLEy</a:t>
            </a:r>
            <a:r>
              <a:rPr lang="nl-BE" sz="2800" b="1" cap="all" dirty="0">
                <a:latin typeface="+mj-lt"/>
                <a:ea typeface="+mj-ea"/>
                <a:cs typeface="+mj-cs"/>
              </a:rPr>
              <a:t> - </a:t>
            </a:r>
            <a:r>
              <a:rPr lang="nl-BE" sz="2800" b="1" cap="all" dirty="0" err="1">
                <a:latin typeface="+mj-lt"/>
                <a:ea typeface="+mj-ea"/>
                <a:cs typeface="+mj-cs"/>
              </a:rPr>
              <a:t>spatial</a:t>
            </a:r>
            <a:r>
              <a:rPr lang="nl-BE" sz="2800" b="1" cap="all" dirty="0">
                <a:latin typeface="+mj-lt"/>
                <a:ea typeface="+mj-ea"/>
                <a:cs typeface="+mj-cs"/>
              </a:rPr>
              <a:t> </a:t>
            </a:r>
            <a:r>
              <a:rPr lang="nl-BE" sz="2800" b="1" cap="all" dirty="0" err="1">
                <a:latin typeface="+mj-lt"/>
                <a:ea typeface="+mj-ea"/>
                <a:cs typeface="+mj-cs"/>
              </a:rPr>
              <a:t>TRANSFORMATIon</a:t>
            </a:r>
            <a:endParaRPr lang="nl-BE" sz="2800" b="1" cap="all" dirty="0">
              <a:latin typeface="+mj-lt"/>
              <a:ea typeface="+mj-ea"/>
              <a:cs typeface="+mj-cs"/>
            </a:endParaRPr>
          </a:p>
          <a:p>
            <a:r>
              <a:rPr lang="nl-BE" sz="2000" cap="all" dirty="0">
                <a:latin typeface="+mj-lt"/>
                <a:ea typeface="+mj-ea"/>
                <a:cs typeface="+mj-cs"/>
              </a:rPr>
              <a:t>MASTERPLAN </a:t>
            </a:r>
            <a:endParaRPr lang="nl-BE" sz="2800" cap="all" dirty="0">
              <a:latin typeface="+mj-lt"/>
              <a:ea typeface="+mj-ea"/>
              <a:cs typeface="+mj-cs"/>
            </a:endParaRPr>
          </a:p>
        </p:txBody>
      </p:sp>
    </p:spTree>
    <p:extLst>
      <p:ext uri="{BB962C8B-B14F-4D97-AF65-F5344CB8AC3E}">
        <p14:creationId xmlns:p14="http://schemas.microsoft.com/office/powerpoint/2010/main" val="3580978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FFE5DA5-E304-4FDD-A495-122F6E252F6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132856"/>
            <a:ext cx="9144000" cy="3233082"/>
          </a:xfrm>
        </p:spPr>
      </p:pic>
      <p:sp>
        <p:nvSpPr>
          <p:cNvPr id="7" name="Tijdelijke aanduiding voor inhoud 2">
            <a:extLst>
              <a:ext uri="{FF2B5EF4-FFF2-40B4-BE49-F238E27FC236}">
                <a16:creationId xmlns:a16="http://schemas.microsoft.com/office/drawing/2014/main" id="{1DA26730-FEF8-4712-8193-F067866FC3A1}"/>
              </a:ext>
            </a:extLst>
          </p:cNvPr>
          <p:cNvSpPr txBox="1">
            <a:spLocks/>
          </p:cNvSpPr>
          <p:nvPr/>
        </p:nvSpPr>
        <p:spPr>
          <a:xfrm>
            <a:off x="539552" y="1268760"/>
            <a:ext cx="8424936" cy="20882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200" dirty="0"/>
              <a:t>Sequence gardens, nature areas, urban development areas</a:t>
            </a:r>
          </a:p>
          <a:p>
            <a:r>
              <a:rPr lang="en-GB" sz="2200" dirty="0"/>
              <a:t>Connecting valley route</a:t>
            </a:r>
            <a:endParaRPr lang="nl-BE" sz="2200" dirty="0"/>
          </a:p>
        </p:txBody>
      </p:sp>
      <p:sp>
        <p:nvSpPr>
          <p:cNvPr id="5" name="Tekstvak 4"/>
          <p:cNvSpPr txBox="1"/>
          <p:nvPr/>
        </p:nvSpPr>
        <p:spPr>
          <a:xfrm>
            <a:off x="158974" y="476672"/>
            <a:ext cx="8964488" cy="830997"/>
          </a:xfrm>
          <a:prstGeom prst="rect">
            <a:avLst/>
          </a:prstGeom>
          <a:noFill/>
        </p:spPr>
        <p:txBody>
          <a:bodyPr wrap="square" rtlCol="0">
            <a:spAutoFit/>
          </a:bodyPr>
          <a:lstStyle/>
          <a:p>
            <a:r>
              <a:rPr lang="nl-BE" sz="2800" b="1" cap="all" dirty="0">
                <a:latin typeface="+mj-lt"/>
                <a:ea typeface="+mj-ea"/>
                <a:cs typeface="+mj-cs"/>
              </a:rPr>
              <a:t>STIEMER </a:t>
            </a:r>
            <a:r>
              <a:rPr lang="nl-BE" sz="2800" b="1" cap="all" dirty="0" err="1">
                <a:latin typeface="+mj-lt"/>
                <a:ea typeface="+mj-ea"/>
                <a:cs typeface="+mj-cs"/>
              </a:rPr>
              <a:t>VALLEy</a:t>
            </a:r>
            <a:r>
              <a:rPr lang="nl-BE" sz="2800" b="1" cap="all" dirty="0">
                <a:latin typeface="+mj-lt"/>
                <a:ea typeface="+mj-ea"/>
                <a:cs typeface="+mj-cs"/>
              </a:rPr>
              <a:t> - </a:t>
            </a:r>
            <a:r>
              <a:rPr lang="nl-BE" sz="2800" b="1" cap="all" dirty="0" err="1"/>
              <a:t>spatial</a:t>
            </a:r>
            <a:r>
              <a:rPr lang="nl-BE" sz="2800" b="1" cap="all" dirty="0"/>
              <a:t> </a:t>
            </a:r>
            <a:r>
              <a:rPr lang="nl-BE" sz="2800" b="1" cap="all" dirty="0" err="1"/>
              <a:t>TRANSFORMATIon</a:t>
            </a:r>
            <a:endParaRPr lang="nl-BE" sz="2800" b="1" cap="all" dirty="0">
              <a:latin typeface="+mj-lt"/>
              <a:ea typeface="+mj-ea"/>
              <a:cs typeface="+mj-cs"/>
            </a:endParaRPr>
          </a:p>
          <a:p>
            <a:r>
              <a:rPr lang="nl-BE" sz="2000" cap="all" dirty="0">
                <a:latin typeface="+mj-lt"/>
                <a:ea typeface="+mj-ea"/>
                <a:cs typeface="+mj-cs"/>
              </a:rPr>
              <a:t> </a:t>
            </a:r>
            <a:endParaRPr lang="nl-BE" sz="2800" cap="all" dirty="0">
              <a:latin typeface="+mj-lt"/>
              <a:ea typeface="+mj-ea"/>
              <a:cs typeface="+mj-cs"/>
            </a:endParaRPr>
          </a:p>
        </p:txBody>
      </p:sp>
      <p:pic>
        <p:nvPicPr>
          <p:cNvPr id="6" name="Content Placeholder 6">
            <a:extLst>
              <a:ext uri="{FF2B5EF4-FFF2-40B4-BE49-F238E27FC236}">
                <a16:creationId xmlns:a16="http://schemas.microsoft.com/office/drawing/2014/main" id="{3094E39A-9658-4D90-BFAB-5F7C66F04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106144"/>
            <a:ext cx="2627784" cy="1751856"/>
          </a:xfrm>
          <a:prstGeom prst="rect">
            <a:avLst/>
          </a:prstGeom>
        </p:spPr>
      </p:pic>
      <p:pic>
        <p:nvPicPr>
          <p:cNvPr id="8" name="Content Placeholder 5">
            <a:extLst>
              <a:ext uri="{FF2B5EF4-FFF2-40B4-BE49-F238E27FC236}">
                <a16:creationId xmlns:a16="http://schemas.microsoft.com/office/drawing/2014/main" id="{81A707A4-77C0-48DC-9D00-E934128CA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872" y="5083137"/>
            <a:ext cx="2376264" cy="1774864"/>
          </a:xfrm>
          <a:prstGeom prst="rect">
            <a:avLst/>
          </a:prstGeom>
        </p:spPr>
      </p:pic>
      <p:pic>
        <p:nvPicPr>
          <p:cNvPr id="10" name="Content Placeholder 7">
            <a:extLst>
              <a:ext uri="{FF2B5EF4-FFF2-40B4-BE49-F238E27FC236}">
                <a16:creationId xmlns:a16="http://schemas.microsoft.com/office/drawing/2014/main" id="{A4EAEDC9-F17B-45E8-9781-B76B09DE2C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44" y="5085185"/>
            <a:ext cx="3892325" cy="1772815"/>
          </a:xfrm>
          <a:prstGeom prst="rect">
            <a:avLst/>
          </a:prstGeom>
        </p:spPr>
      </p:pic>
    </p:spTree>
    <p:extLst>
      <p:ext uri="{BB962C8B-B14F-4D97-AF65-F5344CB8AC3E}">
        <p14:creationId xmlns:p14="http://schemas.microsoft.com/office/powerpoint/2010/main" val="3200970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20DBA96A-55AA-4AA6-97FE-41D046360C00}"/>
              </a:ext>
            </a:extLst>
          </p:cNvPr>
          <p:cNvSpPr>
            <a:spLocks noGrp="1"/>
          </p:cNvSpPr>
          <p:nvPr>
            <p:ph idx="1"/>
          </p:nvPr>
        </p:nvSpPr>
        <p:spPr>
          <a:xfrm>
            <a:off x="457200" y="1600200"/>
            <a:ext cx="5987008" cy="4525963"/>
          </a:xfrm>
        </p:spPr>
        <p:txBody>
          <a:bodyPr>
            <a:noAutofit/>
          </a:bodyPr>
          <a:lstStyle/>
          <a:p>
            <a:pPr marL="0" indent="0">
              <a:buNone/>
            </a:pPr>
            <a:r>
              <a:rPr lang="nl-BE" sz="2400" cap="all" dirty="0"/>
              <a:t>4 THEMES MASTERPLAN</a:t>
            </a:r>
          </a:p>
          <a:p>
            <a:r>
              <a:rPr lang="en-GB" sz="2200" dirty="0"/>
              <a:t>Ecology</a:t>
            </a:r>
          </a:p>
          <a:p>
            <a:r>
              <a:rPr lang="en-GB" sz="2200" dirty="0"/>
              <a:t>Trajectories</a:t>
            </a:r>
          </a:p>
          <a:p>
            <a:r>
              <a:rPr lang="en-GB" sz="2200" dirty="0"/>
              <a:t>Public culture</a:t>
            </a:r>
          </a:p>
          <a:p>
            <a:r>
              <a:rPr lang="en-GB" sz="2200" dirty="0"/>
              <a:t>Water</a:t>
            </a:r>
          </a:p>
          <a:p>
            <a:pPr marL="0" indent="0">
              <a:buNone/>
            </a:pPr>
            <a:r>
              <a:rPr lang="en-GB" sz="2200" dirty="0"/>
              <a:t>Effect longitudinal and  </a:t>
            </a:r>
            <a:r>
              <a:rPr lang="en-GB" sz="2200" dirty="0" err="1"/>
              <a:t>dwarsrichting</a:t>
            </a:r>
            <a:r>
              <a:rPr lang="en-GB" sz="2200" dirty="0"/>
              <a:t> </a:t>
            </a:r>
          </a:p>
          <a:p>
            <a:endParaRPr lang="nl-BE" sz="2200" dirty="0"/>
          </a:p>
        </p:txBody>
      </p:sp>
      <p:pic>
        <p:nvPicPr>
          <p:cNvPr id="6" name="Content Placeholder 5">
            <a:extLst>
              <a:ext uri="{FF2B5EF4-FFF2-40B4-BE49-F238E27FC236}">
                <a16:creationId xmlns:a16="http://schemas.microsoft.com/office/drawing/2014/main" id="{66F45F66-3FB6-4959-909C-92A2DCB6A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526289"/>
            <a:ext cx="5230131" cy="7404694"/>
          </a:xfrm>
          <a:prstGeom prst="rect">
            <a:avLst/>
          </a:prstGeom>
        </p:spPr>
      </p:pic>
      <p:pic>
        <p:nvPicPr>
          <p:cNvPr id="7" name="Picture 4">
            <a:extLst>
              <a:ext uri="{FF2B5EF4-FFF2-40B4-BE49-F238E27FC236}">
                <a16:creationId xmlns:a16="http://schemas.microsoft.com/office/drawing/2014/main" id="{9E44C105-107B-4468-B7AC-2EDD50E6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24536"/>
            <a:ext cx="2746815" cy="2060848"/>
          </a:xfrm>
          <a:prstGeom prst="rect">
            <a:avLst/>
          </a:prstGeom>
        </p:spPr>
      </p:pic>
      <p:pic>
        <p:nvPicPr>
          <p:cNvPr id="9" name="Picture 6">
            <a:extLst>
              <a:ext uri="{FF2B5EF4-FFF2-40B4-BE49-F238E27FC236}">
                <a16:creationId xmlns:a16="http://schemas.microsoft.com/office/drawing/2014/main" id="{526D40DE-CC41-4038-A2BA-A92F0A23E5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4805773"/>
            <a:ext cx="2736304" cy="2052227"/>
          </a:xfrm>
          <a:prstGeom prst="rect">
            <a:avLst/>
          </a:prstGeom>
        </p:spPr>
      </p:pic>
      <p:pic>
        <p:nvPicPr>
          <p:cNvPr id="10" name="Picture 8">
            <a:extLst>
              <a:ext uri="{FF2B5EF4-FFF2-40B4-BE49-F238E27FC236}">
                <a16:creationId xmlns:a16="http://schemas.microsoft.com/office/drawing/2014/main" id="{AA82A3A0-E889-4537-BA3D-CB40181110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9712" y="4797152"/>
            <a:ext cx="2784311" cy="2088232"/>
          </a:xfrm>
          <a:prstGeom prst="rect">
            <a:avLst/>
          </a:prstGeom>
        </p:spPr>
      </p:pic>
      <p:sp>
        <p:nvSpPr>
          <p:cNvPr id="12" name="Tekstvak 11"/>
          <p:cNvSpPr txBox="1"/>
          <p:nvPr/>
        </p:nvSpPr>
        <p:spPr>
          <a:xfrm>
            <a:off x="158974" y="476672"/>
            <a:ext cx="8964488" cy="830997"/>
          </a:xfrm>
          <a:prstGeom prst="rect">
            <a:avLst/>
          </a:prstGeom>
          <a:noFill/>
        </p:spPr>
        <p:txBody>
          <a:bodyPr wrap="square" rtlCol="0">
            <a:spAutoFit/>
          </a:bodyPr>
          <a:lstStyle/>
          <a:p>
            <a:r>
              <a:rPr lang="nl-BE" sz="2800" b="1" cap="all" dirty="0">
                <a:latin typeface="+mj-lt"/>
                <a:ea typeface="+mj-ea"/>
                <a:cs typeface="+mj-cs"/>
              </a:rPr>
              <a:t>STIEMER </a:t>
            </a:r>
            <a:r>
              <a:rPr lang="nl-BE" sz="2800" b="1" cap="all" dirty="0" err="1">
                <a:latin typeface="+mj-lt"/>
                <a:ea typeface="+mj-ea"/>
                <a:cs typeface="+mj-cs"/>
              </a:rPr>
              <a:t>VALLEy</a:t>
            </a:r>
            <a:r>
              <a:rPr lang="nl-BE" sz="2800" b="1" cap="all" dirty="0">
                <a:latin typeface="+mj-lt"/>
                <a:ea typeface="+mj-ea"/>
                <a:cs typeface="+mj-cs"/>
              </a:rPr>
              <a:t> - </a:t>
            </a:r>
            <a:r>
              <a:rPr lang="nl-BE" sz="2800" b="1" cap="all" dirty="0" err="1"/>
              <a:t>spatial</a:t>
            </a:r>
            <a:r>
              <a:rPr lang="nl-BE" sz="2800" b="1" cap="all" dirty="0"/>
              <a:t> </a:t>
            </a:r>
            <a:r>
              <a:rPr lang="nl-BE" sz="2800" b="1" cap="all" dirty="0" err="1"/>
              <a:t>TRANSFORMATIon</a:t>
            </a:r>
            <a:endParaRPr lang="nl-BE" sz="2800" b="1" cap="all" dirty="0">
              <a:latin typeface="+mj-lt"/>
              <a:ea typeface="+mj-ea"/>
              <a:cs typeface="+mj-cs"/>
            </a:endParaRPr>
          </a:p>
          <a:p>
            <a:r>
              <a:rPr lang="nl-BE" sz="2000" cap="all" dirty="0">
                <a:latin typeface="+mj-lt"/>
                <a:ea typeface="+mj-ea"/>
                <a:cs typeface="+mj-cs"/>
              </a:rPr>
              <a:t> </a:t>
            </a:r>
            <a:endParaRPr lang="nl-BE" sz="2800" cap="all" dirty="0">
              <a:latin typeface="+mj-lt"/>
              <a:ea typeface="+mj-ea"/>
              <a:cs typeface="+mj-cs"/>
            </a:endParaRPr>
          </a:p>
        </p:txBody>
      </p:sp>
    </p:spTree>
    <p:extLst>
      <p:ext uri="{BB962C8B-B14F-4D97-AF65-F5344CB8AC3E}">
        <p14:creationId xmlns:p14="http://schemas.microsoft.com/office/powerpoint/2010/main" val="3042681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ctrTitle"/>
          </p:nvPr>
        </p:nvSpPr>
        <p:spPr>
          <a:xfrm>
            <a:off x="815657" y="1223520"/>
            <a:ext cx="7710385" cy="2088000"/>
          </a:xfrm>
        </p:spPr>
        <p:txBody>
          <a:bodyPr/>
          <a:lstStyle/>
          <a:p>
            <a:pPr algn="ctr"/>
            <a:r>
              <a:rPr lang="nl-BE" dirty="0">
                <a:solidFill>
                  <a:schemeClr val="accent3"/>
                </a:solidFill>
                <a:latin typeface="Flanders Art Sans Bold" panose="00000800000000000000" pitchFamily="50" charset="0"/>
              </a:rPr>
              <a:t>[Green4Grey - </a:t>
            </a:r>
            <a:r>
              <a:rPr lang="nl-BE" dirty="0" err="1">
                <a:solidFill>
                  <a:schemeClr val="accent3"/>
                </a:solidFill>
                <a:latin typeface="Flanders Art Sans Bold" panose="00000800000000000000" pitchFamily="50" charset="0"/>
              </a:rPr>
              <a:t>Final</a:t>
            </a:r>
            <a:r>
              <a:rPr lang="nl-BE" dirty="0">
                <a:solidFill>
                  <a:schemeClr val="accent3"/>
                </a:solidFill>
                <a:latin typeface="Flanders Art Sans Bold" panose="00000800000000000000" pitchFamily="50" charset="0"/>
              </a:rPr>
              <a:t> conference]</a:t>
            </a:r>
          </a:p>
        </p:txBody>
      </p:sp>
      <p:sp>
        <p:nvSpPr>
          <p:cNvPr id="13" name="Ondertitel 12"/>
          <p:cNvSpPr>
            <a:spLocks noGrp="1"/>
          </p:cNvSpPr>
          <p:nvPr>
            <p:ph type="subTitle" idx="1"/>
          </p:nvPr>
        </p:nvSpPr>
        <p:spPr>
          <a:xfrm>
            <a:off x="815658" y="3347520"/>
            <a:ext cx="7710384" cy="1557538"/>
          </a:xfrm>
        </p:spPr>
        <p:txBody>
          <a:bodyPr/>
          <a:lstStyle/>
          <a:p>
            <a:pPr algn="ctr"/>
            <a:endParaRPr lang="nl-BE" sz="1800" dirty="0"/>
          </a:p>
          <a:p>
            <a:pPr algn="ctr"/>
            <a:r>
              <a:rPr lang="nl-BE" sz="2400" dirty="0">
                <a:latin typeface="Flanders Art Sans Medium" panose="00000600000000000000" pitchFamily="50" charset="0"/>
              </a:rPr>
              <a:t>W. Dries – </a:t>
            </a:r>
            <a:r>
              <a:rPr lang="nl-BE" sz="2400" dirty="0" err="1">
                <a:latin typeface="Flanders Art Sans Medium" panose="00000600000000000000" pitchFamily="50" charset="0"/>
              </a:rPr>
              <a:t>Mayor</a:t>
            </a:r>
            <a:r>
              <a:rPr lang="nl-BE" sz="2400" dirty="0">
                <a:latin typeface="Flanders Art Sans Medium" panose="00000600000000000000" pitchFamily="50" charset="0"/>
              </a:rPr>
              <a:t> City of Genk</a:t>
            </a:r>
          </a:p>
          <a:p>
            <a:pPr algn="ctr"/>
            <a:endParaRPr lang="nl-BE" sz="2400" dirty="0">
              <a:latin typeface="Flanders Art Sans Medium" panose="00000600000000000000" pitchFamily="50" charset="0"/>
            </a:endParaRPr>
          </a:p>
          <a:p>
            <a:pPr algn="ctr"/>
            <a:r>
              <a:rPr lang="nl-BE" sz="2400" dirty="0">
                <a:latin typeface="Flanders Art Sans Medium" panose="00000600000000000000" pitchFamily="50" charset="0"/>
              </a:rPr>
              <a:t>K. Stevens – </a:t>
            </a:r>
            <a:r>
              <a:rPr lang="nl-BE" sz="2400" dirty="0" err="1">
                <a:latin typeface="Flanders Art Sans Medium" panose="00000600000000000000" pitchFamily="50" charset="0"/>
              </a:rPr>
              <a:t>Flemish</a:t>
            </a:r>
            <a:r>
              <a:rPr lang="nl-BE" sz="2400" dirty="0">
                <a:latin typeface="Flanders Art Sans Medium" panose="00000600000000000000" pitchFamily="50" charset="0"/>
              </a:rPr>
              <a:t> Land Agency</a:t>
            </a:r>
          </a:p>
        </p:txBody>
      </p:sp>
      <p:grpSp>
        <p:nvGrpSpPr>
          <p:cNvPr id="2" name="Groep 1">
            <a:extLst>
              <a:ext uri="{FF2B5EF4-FFF2-40B4-BE49-F238E27FC236}">
                <a16:creationId xmlns:a16="http://schemas.microsoft.com/office/drawing/2014/main" id="{95178A88-04D4-4BAD-B029-27BF0468AFB2}"/>
              </a:ext>
            </a:extLst>
          </p:cNvPr>
          <p:cNvGrpSpPr/>
          <p:nvPr/>
        </p:nvGrpSpPr>
        <p:grpSpPr>
          <a:xfrm>
            <a:off x="1837824" y="5791677"/>
            <a:ext cx="7182851" cy="808594"/>
            <a:chOff x="1837824" y="5791677"/>
            <a:chExt cx="7182851" cy="808594"/>
          </a:xfrm>
        </p:grpSpPr>
        <p:pic>
          <p:nvPicPr>
            <p:cNvPr id="6" name="Afbeelding 5">
              <a:extLst>
                <a:ext uri="{FF2B5EF4-FFF2-40B4-BE49-F238E27FC236}">
                  <a16:creationId xmlns:a16="http://schemas.microsoft.com/office/drawing/2014/main" id="{7DF48B11-101B-4A89-81FD-94EE2EB5C2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5373" y="5791677"/>
              <a:ext cx="1205302" cy="808594"/>
            </a:xfrm>
            <a:prstGeom prst="rect">
              <a:avLst/>
            </a:prstGeom>
          </p:spPr>
        </p:pic>
        <p:pic>
          <p:nvPicPr>
            <p:cNvPr id="7" name="Afbeelding 6">
              <a:extLst>
                <a:ext uri="{FF2B5EF4-FFF2-40B4-BE49-F238E27FC236}">
                  <a16:creationId xmlns:a16="http://schemas.microsoft.com/office/drawing/2014/main" id="{07054B4A-CF8B-41C3-8AC1-A235313634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561" y="5799404"/>
              <a:ext cx="1466638" cy="793141"/>
            </a:xfrm>
            <a:prstGeom prst="rect">
              <a:avLst/>
            </a:prstGeom>
          </p:spPr>
        </p:pic>
        <p:pic>
          <p:nvPicPr>
            <p:cNvPr id="8" name="Afbeelding 7">
              <a:extLst>
                <a:ext uri="{FF2B5EF4-FFF2-40B4-BE49-F238E27FC236}">
                  <a16:creationId xmlns:a16="http://schemas.microsoft.com/office/drawing/2014/main" id="{D9013887-8C42-492A-A385-83685F5B97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824" y="5799403"/>
              <a:ext cx="1095690" cy="793142"/>
            </a:xfrm>
            <a:prstGeom prst="rect">
              <a:avLst/>
            </a:prstGeom>
          </p:spPr>
        </p:pic>
        <p:pic>
          <p:nvPicPr>
            <p:cNvPr id="9" name="Picture 2" descr="K:\Stad Algemeen\Logo Stad Genk\Genk logo Q - Donker Blauw.png">
              <a:extLst>
                <a:ext uri="{FF2B5EF4-FFF2-40B4-BE49-F238E27FC236}">
                  <a16:creationId xmlns:a16="http://schemas.microsoft.com/office/drawing/2014/main" id="{D8555F23-D40D-4F73-AEC2-42594AA5F4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6246" y="5791677"/>
              <a:ext cx="1741081" cy="80859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natuur, gras&#10;&#10;Beschrijving is gegenereerd met zeer hoge betrouwbaarheid">
            <a:extLst>
              <a:ext uri="{FF2B5EF4-FFF2-40B4-BE49-F238E27FC236}">
                <a16:creationId xmlns:a16="http://schemas.microsoft.com/office/drawing/2014/main" id="{D3674763-8095-42BF-A850-8E8F6D59E10D}"/>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5192" t="3299" r="431" b="29512"/>
          <a:stretch/>
        </p:blipFill>
        <p:spPr>
          <a:xfrm>
            <a:off x="293915" y="1565092"/>
            <a:ext cx="8872694" cy="4228513"/>
          </a:xfrm>
        </p:spPr>
      </p:pic>
      <p:sp>
        <p:nvSpPr>
          <p:cNvPr id="2" name="Titel 1">
            <a:extLst>
              <a:ext uri="{FF2B5EF4-FFF2-40B4-BE49-F238E27FC236}">
                <a16:creationId xmlns:a16="http://schemas.microsoft.com/office/drawing/2014/main" id="{B5455219-1228-4C44-AC7F-59A82DBD4EB9}"/>
              </a:ext>
            </a:extLst>
          </p:cNvPr>
          <p:cNvSpPr>
            <a:spLocks noGrp="1"/>
          </p:cNvSpPr>
          <p:nvPr>
            <p:ph type="title"/>
          </p:nvPr>
        </p:nvSpPr>
        <p:spPr/>
        <p:txBody>
          <a:bodyPr/>
          <a:lstStyle/>
          <a:p>
            <a:r>
              <a:rPr lang="nl-BE" dirty="0"/>
              <a:t>Green4Grey in De Wijers, land of 1001 </a:t>
            </a:r>
            <a:r>
              <a:rPr lang="nl-BE" dirty="0" err="1"/>
              <a:t>ponds</a:t>
            </a:r>
            <a:endParaRPr lang="nl-BE" dirty="0"/>
          </a:p>
        </p:txBody>
      </p:sp>
      <p:sp>
        <p:nvSpPr>
          <p:cNvPr id="4" name="Tijdelijke aanduiding voor voettekst 3">
            <a:extLst>
              <a:ext uri="{FF2B5EF4-FFF2-40B4-BE49-F238E27FC236}">
                <a16:creationId xmlns:a16="http://schemas.microsoft.com/office/drawing/2014/main" id="{C0E681CC-0F9F-4E4A-B79F-52439750867C}"/>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1591BD82-39B7-457B-AD7E-5B3D3C995662}"/>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20</a:t>
            </a:fld>
            <a:endParaRPr lang="nl-BE" dirty="0"/>
          </a:p>
        </p:txBody>
      </p:sp>
      <p:pic>
        <p:nvPicPr>
          <p:cNvPr id="9" name="Afbeelding 8">
            <a:extLst>
              <a:ext uri="{FF2B5EF4-FFF2-40B4-BE49-F238E27FC236}">
                <a16:creationId xmlns:a16="http://schemas.microsoft.com/office/drawing/2014/main" id="{FD2905E9-88D4-4E4F-97F4-0C18A04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1804" y="1721005"/>
            <a:ext cx="1085090" cy="1444755"/>
          </a:xfrm>
          <a:prstGeom prst="rect">
            <a:avLst/>
          </a:prstGeom>
        </p:spPr>
      </p:pic>
    </p:spTree>
    <p:extLst>
      <p:ext uri="{BB962C8B-B14F-4D97-AF65-F5344CB8AC3E}">
        <p14:creationId xmlns:p14="http://schemas.microsoft.com/office/powerpoint/2010/main" val="3020779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FAA06-1D75-4C44-BDEC-459C4A047AED}"/>
              </a:ext>
            </a:extLst>
          </p:cNvPr>
          <p:cNvSpPr>
            <a:spLocks noGrp="1"/>
          </p:cNvSpPr>
          <p:nvPr>
            <p:ph type="title"/>
          </p:nvPr>
        </p:nvSpPr>
        <p:spPr/>
        <p:txBody>
          <a:bodyPr/>
          <a:lstStyle/>
          <a:p>
            <a:r>
              <a:rPr lang="nl-BE" dirty="0" err="1"/>
              <a:t>Phased</a:t>
            </a:r>
            <a:r>
              <a:rPr lang="nl-BE" dirty="0"/>
              <a:t> approach in </a:t>
            </a:r>
            <a:r>
              <a:rPr lang="nl-BE" dirty="0" err="1"/>
              <a:t>Stiemervalley</a:t>
            </a:r>
            <a:endParaRPr lang="nl-BE" dirty="0"/>
          </a:p>
        </p:txBody>
      </p:sp>
      <p:sp>
        <p:nvSpPr>
          <p:cNvPr id="4" name="Tijdelijke aanduiding voor voettekst 3">
            <a:extLst>
              <a:ext uri="{FF2B5EF4-FFF2-40B4-BE49-F238E27FC236}">
                <a16:creationId xmlns:a16="http://schemas.microsoft.com/office/drawing/2014/main" id="{420ECCC6-C63E-4BAD-896D-4D71BA25E487}"/>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D9BFA05A-2762-49EC-8B01-3C3DED0CE5B7}"/>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21</a:t>
            </a:fld>
            <a:endParaRPr lang="nl-BE" dirty="0"/>
          </a:p>
        </p:txBody>
      </p:sp>
      <p:pic>
        <p:nvPicPr>
          <p:cNvPr id="7" name="Afbeelding 6" descr="Afbeelding met tekst, kaart&#10;&#10;Beschrijving is gegenereerd met zeer hoge betrouwbaarheid">
            <a:extLst>
              <a:ext uri="{FF2B5EF4-FFF2-40B4-BE49-F238E27FC236}">
                <a16:creationId xmlns:a16="http://schemas.microsoft.com/office/drawing/2014/main" id="{F383B822-EFE1-45FD-8AE1-BCD3655DF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471" y="1181100"/>
            <a:ext cx="5854160" cy="5379498"/>
          </a:xfrm>
          <a:prstGeom prst="rect">
            <a:avLst/>
          </a:prstGeom>
        </p:spPr>
      </p:pic>
      <p:pic>
        <p:nvPicPr>
          <p:cNvPr id="11" name="Afbeelding 10" descr="Afbeelding met tekst, kaart&#10;&#10;Beschrijving is gegenereerd met zeer hoge betrouwbaarheid">
            <a:extLst>
              <a:ext uri="{FF2B5EF4-FFF2-40B4-BE49-F238E27FC236}">
                <a16:creationId xmlns:a16="http://schemas.microsoft.com/office/drawing/2014/main" id="{05214F93-5F79-4C58-8CB0-1CA08E2CD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21" y="2552699"/>
            <a:ext cx="2833950" cy="2192691"/>
          </a:xfrm>
          <a:prstGeom prst="rect">
            <a:avLst/>
          </a:prstGeom>
        </p:spPr>
      </p:pic>
    </p:spTree>
    <p:extLst>
      <p:ext uri="{BB962C8B-B14F-4D97-AF65-F5344CB8AC3E}">
        <p14:creationId xmlns:p14="http://schemas.microsoft.com/office/powerpoint/2010/main" val="3506077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9839A-BC82-4333-B364-53DCC47399FE}"/>
              </a:ext>
            </a:extLst>
          </p:cNvPr>
          <p:cNvSpPr>
            <a:spLocks noGrp="1"/>
          </p:cNvSpPr>
          <p:nvPr>
            <p:ph type="title"/>
          </p:nvPr>
        </p:nvSpPr>
        <p:spPr/>
        <p:txBody>
          <a:bodyPr/>
          <a:lstStyle/>
          <a:p>
            <a:r>
              <a:rPr lang="nl-BE" dirty="0"/>
              <a:t>Land development as a </a:t>
            </a:r>
            <a:r>
              <a:rPr lang="nl-BE" dirty="0" err="1"/>
              <a:t>supralocal</a:t>
            </a:r>
            <a:r>
              <a:rPr lang="nl-BE" dirty="0"/>
              <a:t> </a:t>
            </a:r>
            <a:r>
              <a:rPr lang="nl-BE" dirty="0" err="1"/>
              <a:t>integrated</a:t>
            </a:r>
            <a:r>
              <a:rPr lang="nl-BE" dirty="0"/>
              <a:t> instrument </a:t>
            </a:r>
          </a:p>
        </p:txBody>
      </p:sp>
      <p:pic>
        <p:nvPicPr>
          <p:cNvPr id="7" name="Tijdelijke aanduiding voor inhoud 6" descr="Afbeelding met boom, lucht, buiten, water&#10;&#10;Beschrijving is gegenereerd met zeer hoge betrouwbaarheid">
            <a:extLst>
              <a:ext uri="{FF2B5EF4-FFF2-40B4-BE49-F238E27FC236}">
                <a16:creationId xmlns:a16="http://schemas.microsoft.com/office/drawing/2014/main" id="{0A989232-9710-43AE-BE79-B07079218789}"/>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6429" b="11462"/>
          <a:stretch/>
        </p:blipFill>
        <p:spPr>
          <a:xfrm>
            <a:off x="284164" y="1540042"/>
            <a:ext cx="8859836" cy="4259180"/>
          </a:xfrm>
        </p:spPr>
      </p:pic>
      <p:sp>
        <p:nvSpPr>
          <p:cNvPr id="4" name="Tijdelijke aanduiding voor voettekst 3">
            <a:extLst>
              <a:ext uri="{FF2B5EF4-FFF2-40B4-BE49-F238E27FC236}">
                <a16:creationId xmlns:a16="http://schemas.microsoft.com/office/drawing/2014/main" id="{C52B387A-585A-4B7C-A8D0-55D6EE1BAFE8}"/>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95B70212-3D7D-4988-82A6-A31D0F5095E9}"/>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22</a:t>
            </a:fld>
            <a:endParaRPr lang="nl-BE" dirty="0"/>
          </a:p>
        </p:txBody>
      </p:sp>
    </p:spTree>
    <p:extLst>
      <p:ext uri="{BB962C8B-B14F-4D97-AF65-F5344CB8AC3E}">
        <p14:creationId xmlns:p14="http://schemas.microsoft.com/office/powerpoint/2010/main" val="1613229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EBFDB-0F60-48A1-980B-AB10FB50B4BC}"/>
              </a:ext>
            </a:extLst>
          </p:cNvPr>
          <p:cNvSpPr>
            <a:spLocks noGrp="1"/>
          </p:cNvSpPr>
          <p:nvPr>
            <p:ph type="title"/>
          </p:nvPr>
        </p:nvSpPr>
        <p:spPr/>
        <p:txBody>
          <a:bodyPr/>
          <a:lstStyle/>
          <a:p>
            <a:r>
              <a:rPr lang="nl-BE" dirty="0"/>
              <a:t>Masterplan </a:t>
            </a:r>
            <a:r>
              <a:rPr lang="nl-BE" dirty="0" err="1"/>
              <a:t>Stiemer</a:t>
            </a:r>
            <a:r>
              <a:rPr lang="nl-BE" dirty="0"/>
              <a:t> </a:t>
            </a:r>
            <a:r>
              <a:rPr lang="nl-BE" dirty="0" err="1"/>
              <a:t>valley</a:t>
            </a:r>
            <a:r>
              <a:rPr lang="nl-BE" dirty="0"/>
              <a:t> </a:t>
            </a:r>
          </a:p>
        </p:txBody>
      </p:sp>
      <p:sp>
        <p:nvSpPr>
          <p:cNvPr id="3" name="Tijdelijke aanduiding voor inhoud 2">
            <a:extLst>
              <a:ext uri="{FF2B5EF4-FFF2-40B4-BE49-F238E27FC236}">
                <a16:creationId xmlns:a16="http://schemas.microsoft.com/office/drawing/2014/main" id="{48BB8255-510E-406B-8113-18B6D37C40F6}"/>
              </a:ext>
            </a:extLst>
          </p:cNvPr>
          <p:cNvSpPr>
            <a:spLocks noGrp="1"/>
          </p:cNvSpPr>
          <p:nvPr>
            <p:ph sz="half" idx="1"/>
          </p:nvPr>
        </p:nvSpPr>
        <p:spPr/>
        <p:txBody>
          <a:bodyPr/>
          <a:lstStyle/>
          <a:p>
            <a:endParaRPr lang="nl-BE"/>
          </a:p>
        </p:txBody>
      </p:sp>
      <p:sp>
        <p:nvSpPr>
          <p:cNvPr id="4" name="Tijdelijke aanduiding voor voettekst 3">
            <a:extLst>
              <a:ext uri="{FF2B5EF4-FFF2-40B4-BE49-F238E27FC236}">
                <a16:creationId xmlns:a16="http://schemas.microsoft.com/office/drawing/2014/main" id="{461CBFF4-7D3E-4365-BAB5-1BE8B1D472BE}"/>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258A6E37-F94F-487A-A977-A553B988CC9D}"/>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23</a:t>
            </a:fld>
            <a:endParaRPr lang="nl-BE" dirty="0"/>
          </a:p>
        </p:txBody>
      </p:sp>
      <p:pic>
        <p:nvPicPr>
          <p:cNvPr id="6" name="Afbeelding 5">
            <a:extLst>
              <a:ext uri="{FF2B5EF4-FFF2-40B4-BE49-F238E27FC236}">
                <a16:creationId xmlns:a16="http://schemas.microsoft.com/office/drawing/2014/main" id="{0A4E02D4-4924-4EB2-87DD-8FC595E99A18}"/>
              </a:ext>
            </a:extLst>
          </p:cNvPr>
          <p:cNvPicPr>
            <a:picLocks noChangeAspect="1"/>
          </p:cNvPicPr>
          <p:nvPr/>
        </p:nvPicPr>
        <p:blipFill>
          <a:blip r:embed="rId3"/>
          <a:stretch>
            <a:fillRect/>
          </a:stretch>
        </p:blipFill>
        <p:spPr>
          <a:xfrm>
            <a:off x="284164" y="1736185"/>
            <a:ext cx="8873163" cy="3069048"/>
          </a:xfrm>
          <a:prstGeom prst="rect">
            <a:avLst/>
          </a:prstGeom>
        </p:spPr>
      </p:pic>
    </p:spTree>
    <p:extLst>
      <p:ext uri="{BB962C8B-B14F-4D97-AF65-F5344CB8AC3E}">
        <p14:creationId xmlns:p14="http://schemas.microsoft.com/office/powerpoint/2010/main" val="659236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805D73-9EAD-4B28-BEEC-3AD7115D7AE0}"/>
              </a:ext>
            </a:extLst>
          </p:cNvPr>
          <p:cNvSpPr>
            <a:spLocks noGrp="1"/>
          </p:cNvSpPr>
          <p:nvPr>
            <p:ph type="title"/>
          </p:nvPr>
        </p:nvSpPr>
        <p:spPr/>
        <p:txBody>
          <a:bodyPr/>
          <a:lstStyle/>
          <a:p>
            <a:r>
              <a:rPr lang="nl-BE" dirty="0"/>
              <a:t>LIFE &amp; land </a:t>
            </a:r>
            <a:r>
              <a:rPr lang="nl-BE" dirty="0" err="1"/>
              <a:t>develoment</a:t>
            </a:r>
            <a:r>
              <a:rPr lang="nl-BE" dirty="0"/>
              <a:t> as </a:t>
            </a:r>
            <a:r>
              <a:rPr lang="nl-BE" dirty="0" err="1"/>
              <a:t>catalysts</a:t>
            </a:r>
            <a:r>
              <a:rPr lang="nl-BE" dirty="0"/>
              <a:t> </a:t>
            </a:r>
            <a:r>
              <a:rPr lang="nl-BE" dirty="0" err="1"/>
              <a:t>for</a:t>
            </a:r>
            <a:r>
              <a:rPr lang="nl-BE" dirty="0"/>
              <a:t> </a:t>
            </a:r>
            <a:r>
              <a:rPr lang="nl-BE" dirty="0" err="1"/>
              <a:t>transition</a:t>
            </a:r>
            <a:r>
              <a:rPr lang="nl-BE" dirty="0"/>
              <a:t> in </a:t>
            </a:r>
            <a:r>
              <a:rPr lang="nl-BE" dirty="0" err="1"/>
              <a:t>Stiemervalley</a:t>
            </a:r>
            <a:endParaRPr lang="nl-BE" dirty="0"/>
          </a:p>
        </p:txBody>
      </p:sp>
      <p:sp>
        <p:nvSpPr>
          <p:cNvPr id="3" name="Tijdelijke aanduiding voor inhoud 2">
            <a:extLst>
              <a:ext uri="{FF2B5EF4-FFF2-40B4-BE49-F238E27FC236}">
                <a16:creationId xmlns:a16="http://schemas.microsoft.com/office/drawing/2014/main" id="{3F9950F1-5D80-4960-9DF1-C2AF3FB20CEA}"/>
              </a:ext>
            </a:extLst>
          </p:cNvPr>
          <p:cNvSpPr>
            <a:spLocks noGrp="1"/>
          </p:cNvSpPr>
          <p:nvPr>
            <p:ph sz="half" idx="1"/>
          </p:nvPr>
        </p:nvSpPr>
        <p:spPr/>
        <p:txBody>
          <a:bodyPr/>
          <a:lstStyle/>
          <a:p>
            <a:endParaRPr lang="nl-BE" dirty="0"/>
          </a:p>
        </p:txBody>
      </p:sp>
      <p:sp>
        <p:nvSpPr>
          <p:cNvPr id="4" name="Tijdelijke aanduiding voor voettekst 3">
            <a:extLst>
              <a:ext uri="{FF2B5EF4-FFF2-40B4-BE49-F238E27FC236}">
                <a16:creationId xmlns:a16="http://schemas.microsoft.com/office/drawing/2014/main" id="{21F624E5-AF65-4856-86EF-62191E93D82A}"/>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71AC6DB8-3BCF-4953-BC53-3F812071D9A7}"/>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24</a:t>
            </a:fld>
            <a:endParaRPr lang="nl-BE" dirty="0"/>
          </a:p>
        </p:txBody>
      </p:sp>
      <p:pic>
        <p:nvPicPr>
          <p:cNvPr id="6" name="Tijdelijke aanduiding voor inhoud 6" descr="Afbeelding met boom, buiten, gras, lucht&#10;&#10;Beschrijving is gegenereerd met zeer hoge betrouwbaarheid">
            <a:extLst>
              <a:ext uri="{FF2B5EF4-FFF2-40B4-BE49-F238E27FC236}">
                <a16:creationId xmlns:a16="http://schemas.microsoft.com/office/drawing/2014/main" id="{27DF584A-12ED-4A9F-81FE-2258CD083326}"/>
              </a:ext>
            </a:extLst>
          </p:cNvPr>
          <p:cNvPicPr>
            <a:picLocks noChangeAspect="1"/>
          </p:cNvPicPr>
          <p:nvPr/>
        </p:nvPicPr>
        <p:blipFill rotWithShape="1">
          <a:blip r:embed="rId3">
            <a:extLst>
              <a:ext uri="{28A0092B-C50C-407E-A947-70E740481C1C}">
                <a14:useLocalDpi xmlns:a14="http://schemas.microsoft.com/office/drawing/2010/main" val="0"/>
              </a:ext>
            </a:extLst>
          </a:blip>
          <a:srcRect b="7667"/>
          <a:stretch/>
        </p:blipFill>
        <p:spPr>
          <a:xfrm>
            <a:off x="284164" y="2119739"/>
            <a:ext cx="4582742" cy="2833741"/>
          </a:xfrm>
          <a:prstGeom prst="rect">
            <a:avLst/>
          </a:prstGeom>
        </p:spPr>
      </p:pic>
      <p:pic>
        <p:nvPicPr>
          <p:cNvPr id="7" name="Afbeelding 6" descr="Afbeelding met boom, buiten, persoon, lucht&#10;&#10;Beschrijving is gegenereerd met zeer hoge betrouwbaarheid">
            <a:extLst>
              <a:ext uri="{FF2B5EF4-FFF2-40B4-BE49-F238E27FC236}">
                <a16:creationId xmlns:a16="http://schemas.microsoft.com/office/drawing/2014/main" id="{09450C0C-FE9C-427C-8B09-457FB29AC695}"/>
              </a:ext>
            </a:extLst>
          </p:cNvPr>
          <p:cNvPicPr>
            <a:picLocks noChangeAspect="1"/>
          </p:cNvPicPr>
          <p:nvPr/>
        </p:nvPicPr>
        <p:blipFill rotWithShape="1">
          <a:blip r:embed="rId4">
            <a:extLst>
              <a:ext uri="{28A0092B-C50C-407E-A947-70E740481C1C}">
                <a14:useLocalDpi xmlns:a14="http://schemas.microsoft.com/office/drawing/2010/main" val="0"/>
              </a:ext>
            </a:extLst>
          </a:blip>
          <a:srcRect r="3527" b="6293"/>
          <a:stretch/>
        </p:blipFill>
        <p:spPr>
          <a:xfrm>
            <a:off x="4709807" y="2108619"/>
            <a:ext cx="4434193" cy="2849461"/>
          </a:xfrm>
          <a:prstGeom prst="rect">
            <a:avLst/>
          </a:prstGeom>
        </p:spPr>
      </p:pic>
    </p:spTree>
    <p:extLst>
      <p:ext uri="{BB962C8B-B14F-4D97-AF65-F5344CB8AC3E}">
        <p14:creationId xmlns:p14="http://schemas.microsoft.com/office/powerpoint/2010/main" val="3640700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1E316-7741-4317-ADAD-BD0301651FFF}"/>
              </a:ext>
            </a:extLst>
          </p:cNvPr>
          <p:cNvSpPr>
            <a:spLocks noGrp="1"/>
          </p:cNvSpPr>
          <p:nvPr>
            <p:ph type="title"/>
          </p:nvPr>
        </p:nvSpPr>
        <p:spPr/>
        <p:txBody>
          <a:bodyPr/>
          <a:lstStyle/>
          <a:p>
            <a:r>
              <a:rPr lang="nl-BE" dirty="0"/>
              <a:t>Schansbroek park</a:t>
            </a:r>
          </a:p>
        </p:txBody>
      </p:sp>
      <p:sp>
        <p:nvSpPr>
          <p:cNvPr id="4" name="Tijdelijke aanduiding voor voettekst 3">
            <a:extLst>
              <a:ext uri="{FF2B5EF4-FFF2-40B4-BE49-F238E27FC236}">
                <a16:creationId xmlns:a16="http://schemas.microsoft.com/office/drawing/2014/main" id="{BA6A0104-BB1D-4708-8684-09645A32F72D}"/>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2DBF8D30-40B3-4164-BE1F-C2FFA12E333A}"/>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25</a:t>
            </a:fld>
            <a:endParaRPr lang="nl-BE" dirty="0"/>
          </a:p>
        </p:txBody>
      </p:sp>
      <p:pic>
        <p:nvPicPr>
          <p:cNvPr id="10" name="Tijdelijke aanduiding voor inhoud 9" descr="Afbeelding met gras, buiten, lucht, veld&#10;&#10;Beschrijving is gegenereerd met zeer hoge betrouwbaarheid">
            <a:extLst>
              <a:ext uri="{FF2B5EF4-FFF2-40B4-BE49-F238E27FC236}">
                <a16:creationId xmlns:a16="http://schemas.microsoft.com/office/drawing/2014/main" id="{F8AC4C9D-8F40-4D30-9FFA-F6EBD9A033B2}"/>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18893"/>
          <a:stretch/>
        </p:blipFill>
        <p:spPr>
          <a:xfrm>
            <a:off x="286139" y="1064372"/>
            <a:ext cx="8857861" cy="4771652"/>
          </a:xfrm>
        </p:spPr>
      </p:pic>
    </p:spTree>
    <p:extLst>
      <p:ext uri="{BB962C8B-B14F-4D97-AF65-F5344CB8AC3E}">
        <p14:creationId xmlns:p14="http://schemas.microsoft.com/office/powerpoint/2010/main" val="2983227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7E63B-D483-47F9-A064-EF8DD0719E62}"/>
              </a:ext>
            </a:extLst>
          </p:cNvPr>
          <p:cNvSpPr>
            <a:spLocks noGrp="1"/>
          </p:cNvSpPr>
          <p:nvPr>
            <p:ph type="title"/>
          </p:nvPr>
        </p:nvSpPr>
        <p:spPr/>
        <p:txBody>
          <a:bodyPr/>
          <a:lstStyle/>
          <a:p>
            <a:r>
              <a:rPr lang="nl-BE" dirty="0"/>
              <a:t>Schansbroek park</a:t>
            </a:r>
          </a:p>
        </p:txBody>
      </p:sp>
      <p:sp>
        <p:nvSpPr>
          <p:cNvPr id="3" name="Tijdelijke aanduiding voor inhoud 2">
            <a:extLst>
              <a:ext uri="{FF2B5EF4-FFF2-40B4-BE49-F238E27FC236}">
                <a16:creationId xmlns:a16="http://schemas.microsoft.com/office/drawing/2014/main" id="{363FCF0C-ADD2-4FAC-BEAC-ABAA95CFC78E}"/>
              </a:ext>
            </a:extLst>
          </p:cNvPr>
          <p:cNvSpPr>
            <a:spLocks noGrp="1"/>
          </p:cNvSpPr>
          <p:nvPr>
            <p:ph sz="half" idx="1"/>
          </p:nvPr>
        </p:nvSpPr>
        <p:spPr/>
        <p:txBody>
          <a:bodyPr/>
          <a:lstStyle/>
          <a:p>
            <a:endParaRPr lang="nl-BE"/>
          </a:p>
        </p:txBody>
      </p:sp>
      <p:sp>
        <p:nvSpPr>
          <p:cNvPr id="4" name="Tijdelijke aanduiding voor voettekst 3">
            <a:extLst>
              <a:ext uri="{FF2B5EF4-FFF2-40B4-BE49-F238E27FC236}">
                <a16:creationId xmlns:a16="http://schemas.microsoft.com/office/drawing/2014/main" id="{F0206E6E-F41A-49A1-9216-97788E69AE3A}"/>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A05D0040-2AA5-4A2F-B462-AF04B2D18F32}"/>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26</a:t>
            </a:fld>
            <a:endParaRPr lang="nl-BE" dirty="0"/>
          </a:p>
        </p:txBody>
      </p:sp>
      <p:pic>
        <p:nvPicPr>
          <p:cNvPr id="6" name="Tijdelijke aanduiding voor inhoud 6" descr="Afbeelding met lucht, buiten, boom, water&#10;&#10;Beschrijving is gegenereerd met zeer hoge betrouwbaarheid">
            <a:extLst>
              <a:ext uri="{FF2B5EF4-FFF2-40B4-BE49-F238E27FC236}">
                <a16:creationId xmlns:a16="http://schemas.microsoft.com/office/drawing/2014/main" id="{90B3754E-B2DD-4E2A-A276-81A1183FE7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20" b="10423"/>
          <a:stretch/>
        </p:blipFill>
        <p:spPr>
          <a:xfrm>
            <a:off x="297265" y="1123183"/>
            <a:ext cx="8846735" cy="4680284"/>
          </a:xfrm>
          <a:prstGeom prst="rect">
            <a:avLst/>
          </a:prstGeom>
        </p:spPr>
      </p:pic>
    </p:spTree>
    <p:extLst>
      <p:ext uri="{BB962C8B-B14F-4D97-AF65-F5344CB8AC3E}">
        <p14:creationId xmlns:p14="http://schemas.microsoft.com/office/powerpoint/2010/main" val="4264581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29210-E283-4D9E-8FFF-375DF61A2BF5}"/>
              </a:ext>
            </a:extLst>
          </p:cNvPr>
          <p:cNvSpPr>
            <a:spLocks noGrp="1"/>
          </p:cNvSpPr>
          <p:nvPr>
            <p:ph type="title"/>
          </p:nvPr>
        </p:nvSpPr>
        <p:spPr/>
        <p:txBody>
          <a:bodyPr/>
          <a:lstStyle/>
          <a:p>
            <a:r>
              <a:rPr lang="nl-BE" dirty="0"/>
              <a:t>Schansbroek park</a:t>
            </a:r>
          </a:p>
        </p:txBody>
      </p:sp>
      <p:pic>
        <p:nvPicPr>
          <p:cNvPr id="7" name="Tijdelijke aanduiding voor inhoud 6" descr="Afbeelding met gras, lucht, buiten, veld&#10;&#10;Beschrijving is gegenereerd met zeer hoge betrouwbaarheid">
            <a:extLst>
              <a:ext uri="{FF2B5EF4-FFF2-40B4-BE49-F238E27FC236}">
                <a16:creationId xmlns:a16="http://schemas.microsoft.com/office/drawing/2014/main" id="{F9DF6D30-8A81-4FC1-8781-18475DF3A5DB}"/>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43" r="3537" b="32188"/>
          <a:stretch/>
        </p:blipFill>
        <p:spPr>
          <a:xfrm>
            <a:off x="284163" y="1082842"/>
            <a:ext cx="8859837" cy="4668253"/>
          </a:xfrm>
        </p:spPr>
      </p:pic>
      <p:sp>
        <p:nvSpPr>
          <p:cNvPr id="4" name="Tijdelijke aanduiding voor voettekst 3">
            <a:extLst>
              <a:ext uri="{FF2B5EF4-FFF2-40B4-BE49-F238E27FC236}">
                <a16:creationId xmlns:a16="http://schemas.microsoft.com/office/drawing/2014/main" id="{25FAD8B5-C7FF-411F-8720-1ACBCD23B8E0}"/>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34ABED89-80FC-47AD-A4F2-96C4D80CA171}"/>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27</a:t>
            </a:fld>
            <a:endParaRPr lang="nl-BE" dirty="0"/>
          </a:p>
        </p:txBody>
      </p:sp>
    </p:spTree>
    <p:extLst>
      <p:ext uri="{BB962C8B-B14F-4D97-AF65-F5344CB8AC3E}">
        <p14:creationId xmlns:p14="http://schemas.microsoft.com/office/powerpoint/2010/main" val="85113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B4274-CC4C-4814-AD35-C857B86BD7C7}"/>
              </a:ext>
            </a:extLst>
          </p:cNvPr>
          <p:cNvSpPr>
            <a:spLocks noGrp="1"/>
          </p:cNvSpPr>
          <p:nvPr>
            <p:ph type="title"/>
          </p:nvPr>
        </p:nvSpPr>
        <p:spPr/>
        <p:txBody>
          <a:bodyPr/>
          <a:lstStyle/>
          <a:p>
            <a:r>
              <a:rPr lang="nl-BE" dirty="0"/>
              <a:t>Schansbroek park</a:t>
            </a:r>
            <a:br>
              <a:rPr lang="nl-BE" dirty="0"/>
            </a:br>
            <a:endParaRPr lang="nl-BE" dirty="0"/>
          </a:p>
        </p:txBody>
      </p:sp>
      <p:pic>
        <p:nvPicPr>
          <p:cNvPr id="7" name="Tijdelijke aanduiding voor inhoud 6" descr="Afbeelding met gras, buiten, grond, lucht&#10;&#10;Beschrijving is gegenereerd met zeer hoge betrouwbaarheid">
            <a:extLst>
              <a:ext uri="{FF2B5EF4-FFF2-40B4-BE49-F238E27FC236}">
                <a16:creationId xmlns:a16="http://schemas.microsoft.com/office/drawing/2014/main" id="{31CC4F93-4B92-473A-B281-D362C99AEA89}"/>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2291" b="27456"/>
          <a:stretch/>
        </p:blipFill>
        <p:spPr>
          <a:xfrm>
            <a:off x="284162" y="1094873"/>
            <a:ext cx="8859837" cy="4668253"/>
          </a:xfrm>
        </p:spPr>
      </p:pic>
      <p:sp>
        <p:nvSpPr>
          <p:cNvPr id="4" name="Tijdelijke aanduiding voor voettekst 3">
            <a:extLst>
              <a:ext uri="{FF2B5EF4-FFF2-40B4-BE49-F238E27FC236}">
                <a16:creationId xmlns:a16="http://schemas.microsoft.com/office/drawing/2014/main" id="{B74D0D0E-CA5D-4FF1-AFC4-D7BC4BDF88EE}"/>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A8A98586-F0C2-474D-B1EC-83952B5ADD1A}"/>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28</a:t>
            </a:fld>
            <a:endParaRPr lang="nl-BE" dirty="0"/>
          </a:p>
        </p:txBody>
      </p:sp>
    </p:spTree>
    <p:extLst>
      <p:ext uri="{BB962C8B-B14F-4D97-AF65-F5344CB8AC3E}">
        <p14:creationId xmlns:p14="http://schemas.microsoft.com/office/powerpoint/2010/main" val="2114135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81626-F356-4155-ABD0-E4A88545C6C9}"/>
              </a:ext>
            </a:extLst>
          </p:cNvPr>
          <p:cNvSpPr>
            <a:spLocks noGrp="1"/>
          </p:cNvSpPr>
          <p:nvPr>
            <p:ph type="title"/>
          </p:nvPr>
        </p:nvSpPr>
        <p:spPr/>
        <p:txBody>
          <a:bodyPr/>
          <a:lstStyle/>
          <a:p>
            <a:r>
              <a:rPr lang="nl-BE" dirty="0"/>
              <a:t>Schansbroek park</a:t>
            </a:r>
          </a:p>
        </p:txBody>
      </p:sp>
      <p:pic>
        <p:nvPicPr>
          <p:cNvPr id="7" name="Tijdelijke aanduiding voor inhoud 6" descr="Afbeelding met gras, buiten, lucht, grond&#10;&#10;Beschrijving is gegenereerd met zeer hoge betrouwbaarheid">
            <a:extLst>
              <a:ext uri="{FF2B5EF4-FFF2-40B4-BE49-F238E27FC236}">
                <a16:creationId xmlns:a16="http://schemas.microsoft.com/office/drawing/2014/main" id="{E7BE1144-15BF-42E8-BAFA-9F3B80C260CD}"/>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5674" b="23529"/>
          <a:stretch/>
        </p:blipFill>
        <p:spPr>
          <a:xfrm>
            <a:off x="284163" y="1094874"/>
            <a:ext cx="8859837" cy="4704347"/>
          </a:xfrm>
        </p:spPr>
      </p:pic>
      <p:sp>
        <p:nvSpPr>
          <p:cNvPr id="4" name="Tijdelijke aanduiding voor voettekst 3">
            <a:extLst>
              <a:ext uri="{FF2B5EF4-FFF2-40B4-BE49-F238E27FC236}">
                <a16:creationId xmlns:a16="http://schemas.microsoft.com/office/drawing/2014/main" id="{E94D6BB2-3E5F-475D-9621-B425E0BC4092}"/>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FB36B954-9A1A-40A2-8389-C5DEC9081C03}"/>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29</a:t>
            </a:fld>
            <a:endParaRPr lang="nl-BE" dirty="0"/>
          </a:p>
        </p:txBody>
      </p:sp>
    </p:spTree>
    <p:extLst>
      <p:ext uri="{BB962C8B-B14F-4D97-AF65-F5344CB8AC3E}">
        <p14:creationId xmlns:p14="http://schemas.microsoft.com/office/powerpoint/2010/main" val="2573389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27383"/>
            <a:ext cx="9144000" cy="6885383"/>
          </a:xfrm>
          <a:prstGeom prst="rect">
            <a:avLst/>
          </a:prstGeom>
          <a:blipFill dpi="0" rotWithShape="1">
            <a:blip r:embed="rId2">
              <a:alphaModFix amt="30000"/>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tel 1"/>
          <p:cNvSpPr txBox="1">
            <a:spLocks/>
          </p:cNvSpPr>
          <p:nvPr/>
        </p:nvSpPr>
        <p:spPr>
          <a:xfrm>
            <a:off x="0" y="692696"/>
            <a:ext cx="9144000" cy="54315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b="1" dirty="0"/>
              <a:t>Development  </a:t>
            </a:r>
          </a:p>
          <a:p>
            <a:pPr algn="l"/>
            <a:r>
              <a:rPr lang="nl-BE" sz="9600" b="1" cap="all" dirty="0" err="1"/>
              <a:t>Stiemer</a:t>
            </a:r>
            <a:r>
              <a:rPr lang="nl-BE" sz="9600" b="1" cap="all" dirty="0"/>
              <a:t> </a:t>
            </a:r>
            <a:r>
              <a:rPr lang="nl-BE" sz="9600" b="1" cap="all" dirty="0" err="1"/>
              <a:t>valley</a:t>
            </a:r>
            <a:endParaRPr lang="nl-BE" sz="9600" b="1" cap="all" dirty="0"/>
          </a:p>
          <a:p>
            <a:pPr algn="l"/>
            <a:r>
              <a:rPr lang="nl-BE" sz="2400" b="1" dirty="0"/>
              <a:t> </a:t>
            </a:r>
            <a:endParaRPr lang="nl-BE" sz="2400" b="1" cap="all" dirty="0"/>
          </a:p>
          <a:p>
            <a:pPr algn="l"/>
            <a:endParaRPr lang="nl-BE" sz="2000" dirty="0"/>
          </a:p>
          <a:p>
            <a:pPr algn="r"/>
            <a:r>
              <a:rPr lang="nl-BE" sz="2000" dirty="0"/>
              <a:t>Wim Dries – </a:t>
            </a:r>
            <a:r>
              <a:rPr lang="nl-BE" sz="2000" dirty="0" err="1"/>
              <a:t>Mayor</a:t>
            </a:r>
            <a:r>
              <a:rPr lang="nl-BE" sz="2000" dirty="0"/>
              <a:t> </a:t>
            </a:r>
            <a:r>
              <a:rPr lang="nl-BE" sz="2000" dirty="0" err="1"/>
              <a:t>city</a:t>
            </a:r>
            <a:r>
              <a:rPr lang="nl-BE" sz="2000" dirty="0"/>
              <a:t> of Genk</a:t>
            </a:r>
          </a:p>
          <a:p>
            <a:pPr algn="r"/>
            <a:r>
              <a:rPr lang="nl-BE" sz="2000" dirty="0"/>
              <a:t>	@</a:t>
            </a:r>
            <a:r>
              <a:rPr lang="nl-BE" sz="2000" dirty="0" err="1"/>
              <a:t>wimdries</a:t>
            </a:r>
            <a:endParaRPr lang="nl-BE" sz="2000" dirty="0"/>
          </a:p>
          <a:p>
            <a:pPr algn="r"/>
            <a:r>
              <a:rPr lang="nl-BE" sz="2000" dirty="0"/>
              <a:t>	@</a:t>
            </a:r>
            <a:r>
              <a:rPr lang="nl-BE" sz="2000" dirty="0" err="1"/>
              <a:t>stadgenk</a:t>
            </a:r>
            <a:endParaRPr lang="nl-BE" sz="2000" dirty="0"/>
          </a:p>
          <a:p>
            <a:pPr algn="l"/>
            <a:endParaRPr lang="nl-BE" sz="2000" b="1" dirty="0"/>
          </a:p>
        </p:txBody>
      </p:sp>
      <p:pic>
        <p:nvPicPr>
          <p:cNvPr id="6" name="Picture 5"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06143"/>
            <a:ext cx="494944" cy="402564"/>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23313"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1" name="Grouper 1"/>
          <p:cNvGrpSpPr/>
          <p:nvPr/>
        </p:nvGrpSpPr>
        <p:grpSpPr>
          <a:xfrm>
            <a:off x="4644008" y="6165304"/>
            <a:ext cx="4099850" cy="614779"/>
            <a:chOff x="7718691" y="5869480"/>
            <a:chExt cx="4909025" cy="736115"/>
          </a:xfrm>
        </p:grpSpPr>
        <p:sp>
          <p:nvSpPr>
            <p:cNvPr id="12" name="Rectangle 11"/>
            <p:cNvSpPr/>
            <p:nvPr/>
          </p:nvSpPr>
          <p:spPr>
            <a:xfrm>
              <a:off x="7729146" y="5869480"/>
              <a:ext cx="4646976" cy="736115"/>
            </a:xfrm>
            <a:prstGeom prst="rect">
              <a:avLst/>
            </a:prstGeom>
            <a:solidFill>
              <a:srgbClr val="89A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400" dirty="0"/>
            </a:p>
          </p:txBody>
        </p:sp>
        <p:sp>
          <p:nvSpPr>
            <p:cNvPr id="13" name="ZoneTexte 10"/>
            <p:cNvSpPr txBox="1"/>
            <p:nvPr/>
          </p:nvSpPr>
          <p:spPr>
            <a:xfrm>
              <a:off x="8848193" y="5899425"/>
              <a:ext cx="3779523" cy="663340"/>
            </a:xfrm>
            <a:prstGeom prst="rect">
              <a:avLst/>
            </a:prstGeom>
            <a:noFill/>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chemeClr val="bg1"/>
                  </a:solidFill>
                </a:rPr>
                <a:t>This </a:t>
              </a:r>
              <a:r>
                <a:rPr lang="fr-FR" sz="1000" dirty="0" err="1">
                  <a:solidFill>
                    <a:schemeClr val="bg1"/>
                  </a:solidFill>
                </a:rPr>
                <a:t>project</a:t>
              </a:r>
              <a:r>
                <a:rPr lang="fr-FR" sz="1000" dirty="0">
                  <a:solidFill>
                    <a:schemeClr val="bg1"/>
                  </a:solidFill>
                </a:rPr>
                <a:t> has </a:t>
              </a:r>
              <a:r>
                <a:rPr lang="fr-FR" sz="1000" dirty="0" err="1">
                  <a:solidFill>
                    <a:schemeClr val="bg1"/>
                  </a:solidFill>
                </a:rPr>
                <a:t>received</a:t>
              </a:r>
              <a:r>
                <a:rPr lang="fr-FR" sz="1000" dirty="0">
                  <a:solidFill>
                    <a:schemeClr val="bg1"/>
                  </a:solidFill>
                </a:rPr>
                <a:t> </a:t>
              </a:r>
              <a:r>
                <a:rPr lang="fr-FR" sz="1000" dirty="0" err="1">
                  <a:solidFill>
                    <a:schemeClr val="bg1"/>
                  </a:solidFill>
                </a:rPr>
                <a:t>funding</a:t>
              </a:r>
              <a:r>
                <a:rPr lang="fr-FR" sz="1000" dirty="0">
                  <a:solidFill>
                    <a:schemeClr val="bg1"/>
                  </a:solidFill>
                </a:rPr>
                <a:t> </a:t>
              </a:r>
              <a:r>
                <a:rPr lang="fr-FR" sz="1000" dirty="0" err="1">
                  <a:solidFill>
                    <a:schemeClr val="bg1"/>
                  </a:solidFill>
                </a:rPr>
                <a:t>from</a:t>
              </a:r>
              <a:r>
                <a:rPr lang="fr-FR" sz="1000" dirty="0">
                  <a:solidFill>
                    <a:schemeClr val="bg1"/>
                  </a:solidFill>
                </a:rPr>
                <a:t> the </a:t>
              </a:r>
              <a:r>
                <a:rPr lang="fr-FR" sz="1000" dirty="0" err="1">
                  <a:solidFill>
                    <a:schemeClr val="bg1"/>
                  </a:solidFill>
                </a:rPr>
                <a:t>European</a:t>
              </a:r>
              <a:r>
                <a:rPr lang="fr-FR" sz="1000" dirty="0">
                  <a:solidFill>
                    <a:schemeClr val="bg1"/>
                  </a:solidFill>
                </a:rPr>
                <a:t> </a:t>
              </a:r>
              <a:r>
                <a:rPr lang="fr-FR" sz="1000" dirty="0" err="1">
                  <a:solidFill>
                    <a:schemeClr val="bg1"/>
                  </a:solidFill>
                </a:rPr>
                <a:t>Union’s</a:t>
              </a:r>
              <a:r>
                <a:rPr lang="fr-FR" sz="1000" dirty="0">
                  <a:solidFill>
                    <a:schemeClr val="bg1"/>
                  </a:solidFill>
                </a:rPr>
                <a:t> Horizon 2020 </a:t>
              </a:r>
              <a:r>
                <a:rPr lang="fr-FR" sz="1000" dirty="0" err="1">
                  <a:solidFill>
                    <a:schemeClr val="bg1"/>
                  </a:solidFill>
                </a:rPr>
                <a:t>research</a:t>
              </a:r>
              <a:r>
                <a:rPr lang="fr-FR" sz="1000" dirty="0">
                  <a:solidFill>
                    <a:schemeClr val="bg1"/>
                  </a:solidFill>
                </a:rPr>
                <a:t> and innovation programme </a:t>
              </a:r>
              <a:r>
                <a:rPr lang="fr-FR" sz="1000" dirty="0" err="1">
                  <a:solidFill>
                    <a:schemeClr val="bg1"/>
                  </a:solidFill>
                </a:rPr>
                <a:t>under</a:t>
              </a:r>
              <a:r>
                <a:rPr lang="fr-FR" sz="1000" dirty="0">
                  <a:solidFill>
                    <a:schemeClr val="bg1"/>
                  </a:solidFill>
                </a:rPr>
                <a:t> </a:t>
              </a:r>
              <a:r>
                <a:rPr lang="fr-FR" sz="1000" dirty="0" err="1">
                  <a:solidFill>
                    <a:schemeClr val="bg1"/>
                  </a:solidFill>
                </a:rPr>
                <a:t>grant</a:t>
              </a:r>
              <a:r>
                <a:rPr lang="fr-FR" sz="1000" dirty="0">
                  <a:solidFill>
                    <a:schemeClr val="bg1"/>
                  </a:solidFill>
                </a:rPr>
                <a:t> agreement No 730222</a:t>
              </a:r>
            </a:p>
          </p:txBody>
        </p:sp>
        <p:pic>
          <p:nvPicPr>
            <p:cNvPr id="14"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8691" y="5874326"/>
              <a:ext cx="1098827" cy="730980"/>
            </a:xfrm>
            <a:prstGeom prst="rect">
              <a:avLst/>
            </a:prstGeom>
          </p:spPr>
        </p:pic>
      </p:grpSp>
      <p:pic>
        <p:nvPicPr>
          <p:cNvPr id="1027" name="Picture 3" descr="V:\Transitie\2016 - Connecting\Communicatie\Branding Guidelines, Logos and Marketing Materials (van Documenta 23-10-2017)\Connecting Nature Logo\Connecting-Natur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6093296"/>
            <a:ext cx="936104" cy="6278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Stad Algemeen\Logo Stad Genk\Genk logo Q - Donker Blau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4" y="6031353"/>
            <a:ext cx="1536106" cy="7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36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6A5727-15E2-4D6E-BD15-E3A47FF57442}"/>
              </a:ext>
            </a:extLst>
          </p:cNvPr>
          <p:cNvSpPr>
            <a:spLocks noGrp="1"/>
          </p:cNvSpPr>
          <p:nvPr>
            <p:ph type="title"/>
          </p:nvPr>
        </p:nvSpPr>
        <p:spPr/>
        <p:txBody>
          <a:bodyPr/>
          <a:lstStyle/>
          <a:p>
            <a:r>
              <a:rPr lang="nl-BE" dirty="0"/>
              <a:t>Schansbroek park</a:t>
            </a:r>
          </a:p>
        </p:txBody>
      </p:sp>
      <p:pic>
        <p:nvPicPr>
          <p:cNvPr id="7" name="Tijdelijke aanduiding voor inhoud 6" descr="Afbeelding met gras, lucht, buiten, trein&#10;&#10;Beschrijving is gegenereerd met zeer hoge betrouwbaarheid">
            <a:extLst>
              <a:ext uri="{FF2B5EF4-FFF2-40B4-BE49-F238E27FC236}">
                <a16:creationId xmlns:a16="http://schemas.microsoft.com/office/drawing/2014/main" id="{834B6A51-5C30-4BDC-A05E-0C71238DA1F4}"/>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8333"/>
          <a:stretch/>
        </p:blipFill>
        <p:spPr>
          <a:xfrm>
            <a:off x="284163" y="1082842"/>
            <a:ext cx="8859837" cy="4823716"/>
          </a:xfrm>
        </p:spPr>
      </p:pic>
      <p:sp>
        <p:nvSpPr>
          <p:cNvPr id="4" name="Tijdelijke aanduiding voor voettekst 3">
            <a:extLst>
              <a:ext uri="{FF2B5EF4-FFF2-40B4-BE49-F238E27FC236}">
                <a16:creationId xmlns:a16="http://schemas.microsoft.com/office/drawing/2014/main" id="{FC45C007-9A03-40CC-AD7F-18B7761F696A}"/>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7040ED73-4773-40F8-8AF5-8A6997A23A4D}"/>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30</a:t>
            </a:fld>
            <a:endParaRPr lang="nl-BE" dirty="0"/>
          </a:p>
        </p:txBody>
      </p:sp>
    </p:spTree>
    <p:extLst>
      <p:ext uri="{BB962C8B-B14F-4D97-AF65-F5344CB8AC3E}">
        <p14:creationId xmlns:p14="http://schemas.microsoft.com/office/powerpoint/2010/main" val="2190289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24F85-CB9F-486F-BFD1-6A7C686C69EC}"/>
              </a:ext>
            </a:extLst>
          </p:cNvPr>
          <p:cNvSpPr>
            <a:spLocks noGrp="1"/>
          </p:cNvSpPr>
          <p:nvPr>
            <p:ph type="title"/>
          </p:nvPr>
        </p:nvSpPr>
        <p:spPr/>
        <p:txBody>
          <a:bodyPr/>
          <a:lstStyle/>
          <a:p>
            <a:r>
              <a:rPr lang="nl-BE" dirty="0"/>
              <a:t>Slagmolen</a:t>
            </a:r>
          </a:p>
        </p:txBody>
      </p:sp>
      <p:pic>
        <p:nvPicPr>
          <p:cNvPr id="7" name="Tijdelijke aanduiding voor inhoud 6" descr="Afbeelding met gras, lucht, boom, buiten&#10;&#10;Beschrijving is gegenereerd met zeer hoge betrouwbaarheid">
            <a:extLst>
              <a:ext uri="{FF2B5EF4-FFF2-40B4-BE49-F238E27FC236}">
                <a16:creationId xmlns:a16="http://schemas.microsoft.com/office/drawing/2014/main" id="{9A03AA29-567B-4F6B-BC65-1B240939EE0C}"/>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130" t="1783" r="10185"/>
          <a:stretch/>
        </p:blipFill>
        <p:spPr>
          <a:xfrm>
            <a:off x="284163" y="1116106"/>
            <a:ext cx="8859838" cy="4746812"/>
          </a:xfrm>
        </p:spPr>
      </p:pic>
      <p:sp>
        <p:nvSpPr>
          <p:cNvPr id="4" name="Tijdelijke aanduiding voor voettekst 3">
            <a:extLst>
              <a:ext uri="{FF2B5EF4-FFF2-40B4-BE49-F238E27FC236}">
                <a16:creationId xmlns:a16="http://schemas.microsoft.com/office/drawing/2014/main" id="{AB43AB0C-582E-4242-9F1C-C7D2E9D115BF}"/>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BB52AF09-320B-48A2-A881-F6F18C465FDA}"/>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31</a:t>
            </a:fld>
            <a:endParaRPr lang="nl-BE" dirty="0"/>
          </a:p>
        </p:txBody>
      </p:sp>
    </p:spTree>
    <p:extLst>
      <p:ext uri="{BB962C8B-B14F-4D97-AF65-F5344CB8AC3E}">
        <p14:creationId xmlns:p14="http://schemas.microsoft.com/office/powerpoint/2010/main" val="1935678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9AA467-D29D-4CEC-A404-691B066D9EE6}"/>
              </a:ext>
            </a:extLst>
          </p:cNvPr>
          <p:cNvSpPr>
            <a:spLocks noGrp="1"/>
          </p:cNvSpPr>
          <p:nvPr>
            <p:ph type="title"/>
          </p:nvPr>
        </p:nvSpPr>
        <p:spPr/>
        <p:txBody>
          <a:bodyPr/>
          <a:lstStyle/>
          <a:p>
            <a:r>
              <a:rPr lang="nl-BE" dirty="0"/>
              <a:t>Slagmolen </a:t>
            </a:r>
            <a:r>
              <a:rPr lang="nl-BE" dirty="0" err="1"/>
              <a:t>connection</a:t>
            </a:r>
            <a:r>
              <a:rPr lang="nl-BE" dirty="0"/>
              <a:t> </a:t>
            </a:r>
            <a:r>
              <a:rPr lang="nl-BE" dirty="0" err="1"/>
              <a:t>with</a:t>
            </a:r>
            <a:r>
              <a:rPr lang="nl-BE" dirty="0"/>
              <a:t> </a:t>
            </a:r>
            <a:r>
              <a:rPr lang="nl-BE" dirty="0" err="1"/>
              <a:t>city</a:t>
            </a:r>
            <a:r>
              <a:rPr lang="nl-BE" dirty="0"/>
              <a:t> </a:t>
            </a:r>
            <a:r>
              <a:rPr lang="nl-BE" dirty="0" err="1"/>
              <a:t>centre</a:t>
            </a:r>
            <a:endParaRPr lang="nl-BE" dirty="0"/>
          </a:p>
        </p:txBody>
      </p:sp>
      <p:pic>
        <p:nvPicPr>
          <p:cNvPr id="8" name="Tijdelijke aanduiding voor inhoud 7" descr="Afbeelding met boom, buiten, gras, hout&#10;&#10;Beschrijving is gegenereerd met zeer hoge betrouwbaarheid">
            <a:extLst>
              <a:ext uri="{FF2B5EF4-FFF2-40B4-BE49-F238E27FC236}">
                <a16:creationId xmlns:a16="http://schemas.microsoft.com/office/drawing/2014/main" id="{E90387A0-F074-457C-849F-EECD6BB7BEA8}"/>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21223"/>
          <a:stretch/>
        </p:blipFill>
        <p:spPr>
          <a:xfrm>
            <a:off x="297265" y="1163005"/>
            <a:ext cx="8846735" cy="4646124"/>
          </a:xfrm>
        </p:spPr>
      </p:pic>
      <p:sp>
        <p:nvSpPr>
          <p:cNvPr id="4" name="Tijdelijke aanduiding voor voettekst 3">
            <a:extLst>
              <a:ext uri="{FF2B5EF4-FFF2-40B4-BE49-F238E27FC236}">
                <a16:creationId xmlns:a16="http://schemas.microsoft.com/office/drawing/2014/main" id="{EBBD3EF6-C311-47B4-8A5F-4A81DFCD8541}"/>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D99B11DD-E51C-4C93-A9E6-3B14B297CA22}"/>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32</a:t>
            </a:fld>
            <a:endParaRPr lang="nl-BE" dirty="0"/>
          </a:p>
        </p:txBody>
      </p:sp>
    </p:spTree>
    <p:extLst>
      <p:ext uri="{BB962C8B-B14F-4D97-AF65-F5344CB8AC3E}">
        <p14:creationId xmlns:p14="http://schemas.microsoft.com/office/powerpoint/2010/main" val="2380478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D955D-9C65-4768-82FA-9EAA345FF6D8}"/>
              </a:ext>
            </a:extLst>
          </p:cNvPr>
          <p:cNvSpPr>
            <a:spLocks noGrp="1"/>
          </p:cNvSpPr>
          <p:nvPr>
            <p:ph type="title"/>
          </p:nvPr>
        </p:nvSpPr>
        <p:spPr/>
        <p:txBody>
          <a:bodyPr/>
          <a:lstStyle/>
          <a:p>
            <a:r>
              <a:rPr lang="nl-BE" dirty="0"/>
              <a:t>Slagmolen Schabeek “flow </a:t>
            </a:r>
            <a:r>
              <a:rPr lang="nl-BE" dirty="0" err="1"/>
              <a:t>through</a:t>
            </a:r>
            <a:r>
              <a:rPr lang="nl-BE" dirty="0"/>
              <a:t>” </a:t>
            </a:r>
            <a:r>
              <a:rPr lang="nl-BE" dirty="0" err="1"/>
              <a:t>swamp</a:t>
            </a:r>
            <a:r>
              <a:rPr lang="nl-BE" dirty="0"/>
              <a:t> </a:t>
            </a:r>
          </a:p>
        </p:txBody>
      </p:sp>
      <p:sp>
        <p:nvSpPr>
          <p:cNvPr id="4" name="Tijdelijke aanduiding voor voettekst 3">
            <a:extLst>
              <a:ext uri="{FF2B5EF4-FFF2-40B4-BE49-F238E27FC236}">
                <a16:creationId xmlns:a16="http://schemas.microsoft.com/office/drawing/2014/main" id="{4D33AA27-B687-47A9-A229-45035B8620DF}"/>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1F22C984-A35B-4EE9-91C1-C29BD5F6EE99}"/>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33</a:t>
            </a:fld>
            <a:endParaRPr lang="nl-BE" dirty="0"/>
          </a:p>
        </p:txBody>
      </p:sp>
      <p:pic>
        <p:nvPicPr>
          <p:cNvPr id="1026" name="Afbeelding 50264" descr="image003">
            <a:extLst>
              <a:ext uri="{FF2B5EF4-FFF2-40B4-BE49-F238E27FC236}">
                <a16:creationId xmlns:a16="http://schemas.microsoft.com/office/drawing/2014/main" id="{70C30339-C227-45F4-B25E-A5D31D1785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3" t="-823" r="-1" b="-1"/>
          <a:stretch/>
        </p:blipFill>
        <p:spPr bwMode="auto">
          <a:xfrm>
            <a:off x="2754799" y="1170979"/>
            <a:ext cx="6441453" cy="244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descr="Afbeelding met boom, buiten, hek, water&#10;&#10;Beschrijving is gegenereerd met zeer hoge betrouwbaarheid">
            <a:extLst>
              <a:ext uri="{FF2B5EF4-FFF2-40B4-BE49-F238E27FC236}">
                <a16:creationId xmlns:a16="http://schemas.microsoft.com/office/drawing/2014/main" id="{4EC903A8-AE32-4001-AFB3-7F33EE762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640" b="16650"/>
          <a:stretch/>
        </p:blipFill>
        <p:spPr>
          <a:xfrm>
            <a:off x="2754799" y="3775167"/>
            <a:ext cx="6389201" cy="2813304"/>
          </a:xfrm>
          <a:prstGeom prst="rect">
            <a:avLst/>
          </a:prstGeom>
        </p:spPr>
      </p:pic>
      <p:sp>
        <p:nvSpPr>
          <p:cNvPr id="8" name="Tekstvak 7">
            <a:extLst>
              <a:ext uri="{FF2B5EF4-FFF2-40B4-BE49-F238E27FC236}">
                <a16:creationId xmlns:a16="http://schemas.microsoft.com/office/drawing/2014/main" id="{4B7D6521-527B-4E5E-88A5-BBB850A60ECB}"/>
              </a:ext>
            </a:extLst>
          </p:cNvPr>
          <p:cNvSpPr txBox="1"/>
          <p:nvPr/>
        </p:nvSpPr>
        <p:spPr>
          <a:xfrm>
            <a:off x="509451" y="2254209"/>
            <a:ext cx="1931839" cy="830997"/>
          </a:xfrm>
          <a:prstGeom prst="rect">
            <a:avLst/>
          </a:prstGeom>
          <a:noFill/>
        </p:spPr>
        <p:txBody>
          <a:bodyPr wrap="square" rtlCol="0">
            <a:spAutoFit/>
          </a:bodyPr>
          <a:lstStyle/>
          <a:p>
            <a:pPr algn="r"/>
            <a:r>
              <a:rPr lang="nl-BE" sz="2400" b="1" dirty="0" err="1"/>
              <a:t>Theory</a:t>
            </a:r>
            <a:r>
              <a:rPr lang="nl-BE" sz="2400" b="1" dirty="0"/>
              <a:t> masterplan</a:t>
            </a:r>
          </a:p>
        </p:txBody>
      </p:sp>
      <p:sp>
        <p:nvSpPr>
          <p:cNvPr id="10" name="Tekstvak 9">
            <a:extLst>
              <a:ext uri="{FF2B5EF4-FFF2-40B4-BE49-F238E27FC236}">
                <a16:creationId xmlns:a16="http://schemas.microsoft.com/office/drawing/2014/main" id="{DE0FEFCB-E502-4975-9D91-B9C4730D0788}"/>
              </a:ext>
            </a:extLst>
          </p:cNvPr>
          <p:cNvSpPr txBox="1"/>
          <p:nvPr/>
        </p:nvSpPr>
        <p:spPr>
          <a:xfrm>
            <a:off x="661851" y="4470544"/>
            <a:ext cx="1931839" cy="461665"/>
          </a:xfrm>
          <a:prstGeom prst="rect">
            <a:avLst/>
          </a:prstGeom>
          <a:noFill/>
        </p:spPr>
        <p:txBody>
          <a:bodyPr wrap="square" rtlCol="0">
            <a:spAutoFit/>
          </a:bodyPr>
          <a:lstStyle/>
          <a:p>
            <a:pPr algn="r"/>
            <a:r>
              <a:rPr lang="nl-BE" sz="2400" b="1" dirty="0"/>
              <a:t>In </a:t>
            </a:r>
            <a:r>
              <a:rPr lang="nl-BE" sz="2400" b="1" dirty="0" err="1"/>
              <a:t>practise</a:t>
            </a:r>
            <a:endParaRPr lang="nl-BE" sz="2400" b="1" dirty="0"/>
          </a:p>
        </p:txBody>
      </p:sp>
    </p:spTree>
    <p:extLst>
      <p:ext uri="{BB962C8B-B14F-4D97-AF65-F5344CB8AC3E}">
        <p14:creationId xmlns:p14="http://schemas.microsoft.com/office/powerpoint/2010/main" val="343709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794314-1F7C-44BD-AFBF-04FC7921C9A2}"/>
              </a:ext>
            </a:extLst>
          </p:cNvPr>
          <p:cNvSpPr>
            <a:spLocks noGrp="1"/>
          </p:cNvSpPr>
          <p:nvPr>
            <p:ph type="title"/>
          </p:nvPr>
        </p:nvSpPr>
        <p:spPr/>
        <p:txBody>
          <a:bodyPr/>
          <a:lstStyle/>
          <a:p>
            <a:r>
              <a:rPr lang="nl-BE" dirty="0"/>
              <a:t>Slagmolen</a:t>
            </a:r>
          </a:p>
        </p:txBody>
      </p:sp>
      <p:sp>
        <p:nvSpPr>
          <p:cNvPr id="3" name="Tijdelijke aanduiding voor inhoud 2">
            <a:extLst>
              <a:ext uri="{FF2B5EF4-FFF2-40B4-BE49-F238E27FC236}">
                <a16:creationId xmlns:a16="http://schemas.microsoft.com/office/drawing/2014/main" id="{ECC6C041-562D-48AC-908A-98016A750C07}"/>
              </a:ext>
            </a:extLst>
          </p:cNvPr>
          <p:cNvSpPr>
            <a:spLocks noGrp="1"/>
          </p:cNvSpPr>
          <p:nvPr>
            <p:ph sz="half" idx="1"/>
          </p:nvPr>
        </p:nvSpPr>
        <p:spPr/>
        <p:txBody>
          <a:bodyPr/>
          <a:lstStyle/>
          <a:p>
            <a:endParaRPr lang="nl-BE"/>
          </a:p>
        </p:txBody>
      </p:sp>
      <p:sp>
        <p:nvSpPr>
          <p:cNvPr id="4" name="Tijdelijke aanduiding voor voettekst 3">
            <a:extLst>
              <a:ext uri="{FF2B5EF4-FFF2-40B4-BE49-F238E27FC236}">
                <a16:creationId xmlns:a16="http://schemas.microsoft.com/office/drawing/2014/main" id="{7FCDA05A-ADF4-4A5E-BA6C-26402D91C4C9}"/>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06CACF86-51CE-419C-92C6-77C66B62528F}"/>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34</a:t>
            </a:fld>
            <a:endParaRPr lang="nl-BE" dirty="0"/>
          </a:p>
        </p:txBody>
      </p:sp>
      <p:pic>
        <p:nvPicPr>
          <p:cNvPr id="6" name="Tijdelijke aanduiding voor inhoud 4" descr="Afbeelding met boom, buiten, lucht, grond&#10;&#10;Beschrijving is gegenereerd met zeer hoge betrouwbaarheid">
            <a:extLst>
              <a:ext uri="{FF2B5EF4-FFF2-40B4-BE49-F238E27FC236}">
                <a16:creationId xmlns:a16="http://schemas.microsoft.com/office/drawing/2014/main" id="{344A14C2-FA32-46D0-B7F9-00AB0E9367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526" r="3127" b="17898"/>
          <a:stretch/>
        </p:blipFill>
        <p:spPr>
          <a:xfrm>
            <a:off x="284162" y="1062318"/>
            <a:ext cx="8859837" cy="4635221"/>
          </a:xfrm>
          <a:prstGeom prst="rect">
            <a:avLst/>
          </a:prstGeom>
        </p:spPr>
      </p:pic>
    </p:spTree>
    <p:extLst>
      <p:ext uri="{BB962C8B-B14F-4D97-AF65-F5344CB8AC3E}">
        <p14:creationId xmlns:p14="http://schemas.microsoft.com/office/powerpoint/2010/main" val="3956434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22C93-4C2E-4632-BF47-8F7363682F62}"/>
              </a:ext>
            </a:extLst>
          </p:cNvPr>
          <p:cNvSpPr>
            <a:spLocks noGrp="1"/>
          </p:cNvSpPr>
          <p:nvPr>
            <p:ph type="title"/>
          </p:nvPr>
        </p:nvSpPr>
        <p:spPr/>
        <p:txBody>
          <a:bodyPr/>
          <a:lstStyle/>
          <a:p>
            <a:r>
              <a:rPr lang="nl-BE" dirty="0" err="1"/>
              <a:t>Dauteweyers</a:t>
            </a:r>
            <a:endParaRPr lang="nl-BE" dirty="0"/>
          </a:p>
        </p:txBody>
      </p:sp>
      <p:sp>
        <p:nvSpPr>
          <p:cNvPr id="4" name="Tijdelijke aanduiding voor voettekst 3">
            <a:extLst>
              <a:ext uri="{FF2B5EF4-FFF2-40B4-BE49-F238E27FC236}">
                <a16:creationId xmlns:a16="http://schemas.microsoft.com/office/drawing/2014/main" id="{A861BA16-185A-469F-842C-666A6F1349DD}"/>
              </a:ext>
            </a:extLst>
          </p:cNvPr>
          <p:cNvSpPr>
            <a:spLocks noGrp="1"/>
          </p:cNvSpPr>
          <p:nvPr>
            <p:ph type="ftr" sz="quarter" idx="3"/>
          </p:nvPr>
        </p:nvSpPr>
        <p:spPr/>
        <p:txBody>
          <a:bodyPr/>
          <a:lstStyle/>
          <a:p>
            <a:r>
              <a:rPr lang="nl-BE"/>
              <a:t>FLEMISH LAND AGENCY</a:t>
            </a:r>
            <a:endParaRPr lang="nl-BE" dirty="0"/>
          </a:p>
        </p:txBody>
      </p:sp>
      <p:sp>
        <p:nvSpPr>
          <p:cNvPr id="5" name="Tijdelijke aanduiding voor dianummer 4">
            <a:extLst>
              <a:ext uri="{FF2B5EF4-FFF2-40B4-BE49-F238E27FC236}">
                <a16:creationId xmlns:a16="http://schemas.microsoft.com/office/drawing/2014/main" id="{A941E312-2C61-468C-A8B7-AC2B4C83D7F4}"/>
              </a:ext>
            </a:extLst>
          </p:cNvPr>
          <p:cNvSpPr>
            <a:spLocks noGrp="1"/>
          </p:cNvSpPr>
          <p:nvPr>
            <p:ph type="sldNum" sz="quarter" idx="4"/>
          </p:nvPr>
        </p:nvSpPr>
        <p:spPr/>
        <p:txBody>
          <a:bodyPr/>
          <a:lstStyle/>
          <a:p>
            <a:fld id="{7749CDD0-7D77-4D23-9A27-F361E39BA472}" type="datetime1">
              <a:rPr lang="nl-BE" smtClean="0"/>
              <a:pPr/>
              <a:t>24/09/2019</a:t>
            </a:fld>
            <a:r>
              <a:rPr lang="nl-BE"/>
              <a:t> </a:t>
            </a:r>
            <a:r>
              <a:rPr lang="nl-BE" b="1"/>
              <a:t>│</a:t>
            </a:r>
            <a:fld id="{B263F6C6-2226-4286-8995-C42CB1E7C290}" type="slidenum">
              <a:rPr lang="nl-BE" smtClean="0"/>
              <a:pPr/>
              <a:t>35</a:t>
            </a:fld>
            <a:endParaRPr lang="nl-BE" dirty="0"/>
          </a:p>
        </p:txBody>
      </p:sp>
      <p:pic>
        <p:nvPicPr>
          <p:cNvPr id="6" name="Tijdelijke aanduiding voor inhoud 5">
            <a:extLst>
              <a:ext uri="{FF2B5EF4-FFF2-40B4-BE49-F238E27FC236}">
                <a16:creationId xmlns:a16="http://schemas.microsoft.com/office/drawing/2014/main" id="{2A630656-40CE-4C15-809F-F3A90DCFA9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1246" t="23617" r="11468" b="22401"/>
          <a:stretch/>
        </p:blipFill>
        <p:spPr>
          <a:xfrm>
            <a:off x="284163" y="1160462"/>
            <a:ext cx="8859837" cy="4641727"/>
          </a:xfrm>
          <a:prstGeom prst="rect">
            <a:avLst/>
          </a:prstGeom>
        </p:spPr>
      </p:pic>
      <p:pic>
        <p:nvPicPr>
          <p:cNvPr id="8" name="Tijdelijke aanduiding voor inhoud 7" descr="Afbeelding met dier, kikker, groen, plant&#10;&#10;Beschrijving is gegenereerd met zeer hoge betrouwbaarheid">
            <a:extLst>
              <a:ext uri="{FF2B5EF4-FFF2-40B4-BE49-F238E27FC236}">
                <a16:creationId xmlns:a16="http://schemas.microsoft.com/office/drawing/2014/main" id="{1741A67E-3D54-4655-B0A7-F15BD2A9DE77}"/>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24403" t="30164" r="7630" b="14153"/>
          <a:stretch/>
        </p:blipFill>
        <p:spPr>
          <a:xfrm>
            <a:off x="5499846" y="4446458"/>
            <a:ext cx="3472423" cy="1911188"/>
          </a:xfrm>
        </p:spPr>
      </p:pic>
    </p:spTree>
    <p:extLst>
      <p:ext uri="{BB962C8B-B14F-4D97-AF65-F5344CB8AC3E}">
        <p14:creationId xmlns:p14="http://schemas.microsoft.com/office/powerpoint/2010/main" val="132135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27383"/>
            <a:ext cx="9144000" cy="6885383"/>
          </a:xfrm>
          <a:prstGeom prst="rect">
            <a:avLst/>
          </a:prstGeom>
          <a:blipFill dpi="0" rotWithShape="1">
            <a:blip r:embed="rId2">
              <a:alphaModFix amt="30000"/>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tel 1"/>
          <p:cNvSpPr txBox="1">
            <a:spLocks/>
          </p:cNvSpPr>
          <p:nvPr/>
        </p:nvSpPr>
        <p:spPr>
          <a:xfrm>
            <a:off x="0" y="692696"/>
            <a:ext cx="9144000" cy="5431532"/>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9600" b="1" cap="all" dirty="0" err="1"/>
              <a:t>Stiemer</a:t>
            </a:r>
            <a:r>
              <a:rPr lang="nl-BE" sz="9600" b="1" cap="all" dirty="0"/>
              <a:t> </a:t>
            </a:r>
            <a:r>
              <a:rPr lang="nl-BE" sz="9600" b="1" cap="all" dirty="0" err="1"/>
              <a:t>valley</a:t>
            </a:r>
            <a:endParaRPr lang="nl-BE" sz="9600" b="1" cap="all" dirty="0"/>
          </a:p>
          <a:p>
            <a:pPr algn="l"/>
            <a:endParaRPr lang="nl-BE" sz="2800" b="1" cap="all" dirty="0"/>
          </a:p>
          <a:p>
            <a:pPr algn="l"/>
            <a:endParaRPr lang="nl-BE" sz="2800" b="1" cap="all" dirty="0"/>
          </a:p>
          <a:p>
            <a:pPr algn="l"/>
            <a:r>
              <a:rPr lang="nl-BE" sz="2800" b="1" cap="all" dirty="0"/>
              <a:t>Development </a:t>
            </a:r>
            <a:r>
              <a:rPr lang="nl-BE" sz="2800" b="1" cap="all" dirty="0" err="1"/>
              <a:t>strategy</a:t>
            </a:r>
            <a:r>
              <a:rPr lang="nl-BE" sz="2800" b="1" cap="all" dirty="0"/>
              <a:t>: STIEMER DEALS</a:t>
            </a:r>
          </a:p>
        </p:txBody>
      </p:sp>
    </p:spTree>
    <p:extLst>
      <p:ext uri="{BB962C8B-B14F-4D97-AF65-F5344CB8AC3E}">
        <p14:creationId xmlns:p14="http://schemas.microsoft.com/office/powerpoint/2010/main" val="604883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fgeronde rechthoek 6"/>
          <p:cNvSpPr/>
          <p:nvPr/>
        </p:nvSpPr>
        <p:spPr>
          <a:xfrm>
            <a:off x="3225316" y="1068165"/>
            <a:ext cx="252028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solidFill>
                  <a:schemeClr val="tx1"/>
                </a:solidFill>
              </a:rPr>
              <a:t>STIEMER DEALS</a:t>
            </a:r>
          </a:p>
        </p:txBody>
      </p:sp>
      <p:sp>
        <p:nvSpPr>
          <p:cNvPr id="8" name="Tekstvak 7"/>
          <p:cNvSpPr txBox="1"/>
          <p:nvPr/>
        </p:nvSpPr>
        <p:spPr>
          <a:xfrm>
            <a:off x="539552" y="2220293"/>
            <a:ext cx="7776864" cy="646331"/>
          </a:xfrm>
          <a:prstGeom prst="rect">
            <a:avLst/>
          </a:prstGeom>
          <a:noFill/>
        </p:spPr>
        <p:txBody>
          <a:bodyPr wrap="square" rtlCol="0">
            <a:spAutoFit/>
          </a:bodyPr>
          <a:lstStyle/>
          <a:p>
            <a:r>
              <a:rPr lang="nl-BE" b="1" dirty="0" err="1"/>
              <a:t>Objective</a:t>
            </a:r>
            <a:r>
              <a:rPr lang="nl-BE" dirty="0"/>
              <a:t>: </a:t>
            </a:r>
            <a:r>
              <a:rPr lang="nl-BE" dirty="0" err="1"/>
              <a:t>stimulate</a:t>
            </a:r>
            <a:r>
              <a:rPr lang="nl-BE" dirty="0"/>
              <a:t> actors </a:t>
            </a:r>
            <a:r>
              <a:rPr lang="nl-BE" dirty="0" err="1"/>
              <a:t>to</a:t>
            </a:r>
            <a:r>
              <a:rPr lang="nl-BE" dirty="0"/>
              <a:t> take up </a:t>
            </a:r>
            <a:r>
              <a:rPr lang="nl-BE" dirty="0" err="1"/>
              <a:t>an</a:t>
            </a:r>
            <a:r>
              <a:rPr lang="nl-BE" dirty="0"/>
              <a:t> </a:t>
            </a:r>
            <a:r>
              <a:rPr lang="nl-BE" dirty="0" err="1"/>
              <a:t>active</a:t>
            </a:r>
            <a:r>
              <a:rPr lang="nl-BE" dirty="0"/>
              <a:t> </a:t>
            </a:r>
            <a:r>
              <a:rPr lang="nl-BE" dirty="0" err="1"/>
              <a:t>role</a:t>
            </a:r>
            <a:r>
              <a:rPr lang="nl-BE" dirty="0"/>
              <a:t> in the </a:t>
            </a:r>
            <a:r>
              <a:rPr lang="nl-BE" dirty="0" err="1"/>
              <a:t>Stiemer</a:t>
            </a:r>
            <a:r>
              <a:rPr lang="nl-BE" dirty="0"/>
              <a:t> </a:t>
            </a:r>
            <a:r>
              <a:rPr lang="nl-BE" dirty="0" err="1"/>
              <a:t>programme</a:t>
            </a:r>
            <a:r>
              <a:rPr lang="nl-BE" dirty="0"/>
              <a:t> + </a:t>
            </a:r>
            <a:r>
              <a:rPr lang="nl-BE" dirty="0" err="1"/>
              <a:t>realise</a:t>
            </a:r>
            <a:r>
              <a:rPr lang="nl-BE" dirty="0"/>
              <a:t> </a:t>
            </a:r>
            <a:r>
              <a:rPr lang="nl-BE" dirty="0" err="1"/>
              <a:t>socio-economic</a:t>
            </a:r>
            <a:r>
              <a:rPr lang="nl-BE" dirty="0"/>
              <a:t> </a:t>
            </a:r>
            <a:r>
              <a:rPr lang="nl-BE" dirty="0" err="1"/>
              <a:t>objectives</a:t>
            </a:r>
            <a:r>
              <a:rPr lang="nl-BE" dirty="0"/>
              <a:t> in </a:t>
            </a:r>
            <a:r>
              <a:rPr lang="nl-BE" dirty="0" err="1"/>
              <a:t>Stiemer</a:t>
            </a:r>
            <a:r>
              <a:rPr lang="nl-BE" dirty="0"/>
              <a:t> </a:t>
            </a:r>
            <a:r>
              <a:rPr lang="nl-BE" dirty="0" err="1"/>
              <a:t>valley</a:t>
            </a:r>
            <a:endParaRPr lang="nl-BE" dirty="0"/>
          </a:p>
        </p:txBody>
      </p:sp>
      <p:sp>
        <p:nvSpPr>
          <p:cNvPr id="10" name="Afgeronde rechthoek 9"/>
          <p:cNvSpPr/>
          <p:nvPr/>
        </p:nvSpPr>
        <p:spPr>
          <a:xfrm>
            <a:off x="395536" y="3084389"/>
            <a:ext cx="252028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solidFill>
                  <a:schemeClr val="tx1"/>
                </a:solidFill>
              </a:rPr>
              <a:t>ACTORS</a:t>
            </a:r>
          </a:p>
          <a:p>
            <a:pPr algn="ctr"/>
            <a:r>
              <a:rPr lang="nl-BE" sz="2000" dirty="0">
                <a:solidFill>
                  <a:schemeClr val="tx1"/>
                </a:solidFill>
              </a:rPr>
              <a:t>(personal) </a:t>
            </a:r>
            <a:r>
              <a:rPr lang="nl-BE" sz="2000" dirty="0" err="1">
                <a:solidFill>
                  <a:schemeClr val="tx1"/>
                </a:solidFill>
              </a:rPr>
              <a:t>objectives</a:t>
            </a:r>
            <a:endParaRPr lang="nl-BE" sz="2000" dirty="0">
              <a:solidFill>
                <a:schemeClr val="tx1"/>
              </a:solidFill>
            </a:endParaRPr>
          </a:p>
        </p:txBody>
      </p:sp>
      <p:cxnSp>
        <p:nvCxnSpPr>
          <p:cNvPr id="12" name="Rechte verbindingslijn met pijl 11"/>
          <p:cNvCxnSpPr>
            <a:stCxn id="10" idx="3"/>
          </p:cNvCxnSpPr>
          <p:nvPr/>
        </p:nvCxnSpPr>
        <p:spPr>
          <a:xfrm>
            <a:off x="2915816" y="3480433"/>
            <a:ext cx="64807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1" name="Groep 10"/>
          <p:cNvGrpSpPr/>
          <p:nvPr/>
        </p:nvGrpSpPr>
        <p:grpSpPr>
          <a:xfrm>
            <a:off x="5292080" y="3012381"/>
            <a:ext cx="3222946" cy="936104"/>
            <a:chOff x="5292080" y="2492896"/>
            <a:chExt cx="3222946" cy="936104"/>
          </a:xfrm>
        </p:grpSpPr>
        <p:sp>
          <p:nvSpPr>
            <p:cNvPr id="9" name="Afgeronde rechthoek 8"/>
            <p:cNvSpPr/>
            <p:nvPr/>
          </p:nvSpPr>
          <p:spPr>
            <a:xfrm>
              <a:off x="5994746" y="2492896"/>
              <a:ext cx="2520280" cy="9361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solidFill>
                    <a:schemeClr val="tx1"/>
                  </a:solidFill>
                </a:rPr>
                <a:t>City GENK</a:t>
              </a:r>
            </a:p>
            <a:p>
              <a:pPr algn="ctr"/>
              <a:r>
                <a:rPr lang="nl-BE" sz="2000" dirty="0" err="1">
                  <a:solidFill>
                    <a:schemeClr val="tx1"/>
                  </a:solidFill>
                </a:rPr>
                <a:t>Stiemer</a:t>
              </a:r>
              <a:r>
                <a:rPr lang="nl-BE" sz="2000" dirty="0">
                  <a:solidFill>
                    <a:schemeClr val="tx1"/>
                  </a:solidFill>
                </a:rPr>
                <a:t> </a:t>
              </a:r>
              <a:r>
                <a:rPr lang="nl-BE" sz="2000" dirty="0" err="1">
                  <a:solidFill>
                    <a:schemeClr val="tx1"/>
                  </a:solidFill>
                </a:rPr>
                <a:t>objectives</a:t>
              </a:r>
              <a:r>
                <a:rPr lang="nl-BE" sz="2000" dirty="0">
                  <a:solidFill>
                    <a:schemeClr val="tx1"/>
                  </a:solidFill>
                </a:rPr>
                <a:t> &amp; </a:t>
              </a:r>
              <a:r>
                <a:rPr lang="nl-BE" sz="2000" dirty="0" err="1">
                  <a:solidFill>
                    <a:schemeClr val="tx1"/>
                  </a:solidFill>
                </a:rPr>
                <a:t>values</a:t>
              </a:r>
              <a:endParaRPr lang="nl-BE" sz="2000" dirty="0">
                <a:solidFill>
                  <a:schemeClr val="tx1"/>
                </a:solidFill>
              </a:endParaRPr>
            </a:p>
          </p:txBody>
        </p:sp>
        <p:cxnSp>
          <p:nvCxnSpPr>
            <p:cNvPr id="13" name="Rechte verbindingslijn met pijl 12"/>
            <p:cNvCxnSpPr/>
            <p:nvPr/>
          </p:nvCxnSpPr>
          <p:spPr>
            <a:xfrm flipH="1">
              <a:off x="5292080" y="2960948"/>
              <a:ext cx="70266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p:nvSpPr>
        <p:spPr>
          <a:xfrm>
            <a:off x="3635896" y="3295767"/>
            <a:ext cx="1584176" cy="1477328"/>
          </a:xfrm>
          <a:prstGeom prst="rect">
            <a:avLst/>
          </a:prstGeom>
          <a:noFill/>
        </p:spPr>
        <p:txBody>
          <a:bodyPr wrap="square" rtlCol="0">
            <a:spAutoFit/>
          </a:bodyPr>
          <a:lstStyle/>
          <a:p>
            <a:pPr algn="ctr"/>
            <a:r>
              <a:rPr lang="nl-BE" dirty="0"/>
              <a:t>Cooperation </a:t>
            </a:r>
          </a:p>
          <a:p>
            <a:pPr algn="ctr"/>
            <a:r>
              <a:rPr lang="nl-BE" dirty="0" err="1"/>
              <a:t>tailor</a:t>
            </a:r>
            <a:r>
              <a:rPr lang="nl-BE" dirty="0"/>
              <a:t> made</a:t>
            </a:r>
          </a:p>
          <a:p>
            <a:pPr algn="ctr"/>
            <a:r>
              <a:rPr lang="nl-BE" dirty="0"/>
              <a:t> </a:t>
            </a:r>
          </a:p>
          <a:p>
            <a:pPr algn="ctr"/>
            <a:r>
              <a:rPr lang="nl-BE" dirty="0"/>
              <a:t>Win-Win</a:t>
            </a:r>
          </a:p>
          <a:p>
            <a:endParaRPr lang="nl-BE" dirty="0"/>
          </a:p>
        </p:txBody>
      </p:sp>
      <p:sp>
        <p:nvSpPr>
          <p:cNvPr id="19" name="PIJL-OMLAAG 18"/>
          <p:cNvSpPr/>
          <p:nvPr/>
        </p:nvSpPr>
        <p:spPr>
          <a:xfrm>
            <a:off x="4247964" y="4668565"/>
            <a:ext cx="360040" cy="1263622"/>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n>
                <a:solidFill>
                  <a:schemeClr val="tx1"/>
                </a:solidFill>
              </a:ln>
            </a:endParaRPr>
          </a:p>
        </p:txBody>
      </p:sp>
      <p:sp>
        <p:nvSpPr>
          <p:cNvPr id="20" name="Tekstvak 19"/>
          <p:cNvSpPr txBox="1"/>
          <p:nvPr/>
        </p:nvSpPr>
        <p:spPr>
          <a:xfrm>
            <a:off x="2843808" y="6167045"/>
            <a:ext cx="3168352" cy="646331"/>
          </a:xfrm>
          <a:prstGeom prst="rect">
            <a:avLst/>
          </a:prstGeom>
          <a:noFill/>
        </p:spPr>
        <p:txBody>
          <a:bodyPr wrap="square" rtlCol="0">
            <a:spAutoFit/>
          </a:bodyPr>
          <a:lstStyle/>
          <a:p>
            <a:pPr algn="ctr"/>
            <a:r>
              <a:rPr lang="nl-BE" dirty="0" err="1"/>
              <a:t>Stiemer</a:t>
            </a:r>
            <a:r>
              <a:rPr lang="nl-BE" dirty="0"/>
              <a:t> brand</a:t>
            </a:r>
          </a:p>
          <a:p>
            <a:pPr algn="ctr"/>
            <a:r>
              <a:rPr lang="nl-BE" dirty="0" err="1"/>
              <a:t>Stiemer</a:t>
            </a:r>
            <a:r>
              <a:rPr lang="nl-BE" dirty="0"/>
              <a:t> community</a:t>
            </a:r>
          </a:p>
        </p:txBody>
      </p:sp>
      <p:sp>
        <p:nvSpPr>
          <p:cNvPr id="21" name="Tekstvak 20"/>
          <p:cNvSpPr txBox="1"/>
          <p:nvPr/>
        </p:nvSpPr>
        <p:spPr>
          <a:xfrm>
            <a:off x="251520" y="4092501"/>
            <a:ext cx="3312368" cy="1323439"/>
          </a:xfrm>
          <a:prstGeom prst="rect">
            <a:avLst/>
          </a:prstGeom>
          <a:noFill/>
        </p:spPr>
        <p:txBody>
          <a:bodyPr wrap="square" rtlCol="0">
            <a:spAutoFit/>
          </a:bodyPr>
          <a:lstStyle/>
          <a:p>
            <a:r>
              <a:rPr lang="nl-BE" sz="1600" dirty="0" err="1"/>
              <a:t>Diversity</a:t>
            </a:r>
            <a:r>
              <a:rPr lang="nl-BE" sz="1600" dirty="0"/>
              <a:t> in:</a:t>
            </a:r>
          </a:p>
          <a:p>
            <a:pPr marL="285750" indent="-285750">
              <a:buFont typeface="Arial" panose="020B0604020202020204" pitchFamily="34" charset="0"/>
              <a:buChar char="•"/>
            </a:pPr>
            <a:r>
              <a:rPr lang="nl-BE" sz="1600" dirty="0" err="1"/>
              <a:t>Size</a:t>
            </a:r>
            <a:r>
              <a:rPr lang="nl-BE" sz="1600" dirty="0"/>
              <a:t> (</a:t>
            </a:r>
            <a:r>
              <a:rPr lang="nl-BE" sz="1600" dirty="0" err="1"/>
              <a:t>citizens</a:t>
            </a:r>
            <a:r>
              <a:rPr lang="nl-BE" sz="1600" dirty="0"/>
              <a:t>– onderneming)</a:t>
            </a:r>
          </a:p>
          <a:p>
            <a:pPr marL="285750" indent="-285750">
              <a:buFont typeface="Arial" panose="020B0604020202020204" pitchFamily="34" charset="0"/>
              <a:buChar char="•"/>
            </a:pPr>
            <a:r>
              <a:rPr lang="nl-BE" sz="1600" dirty="0" err="1"/>
              <a:t>Themes</a:t>
            </a:r>
            <a:r>
              <a:rPr lang="nl-BE" sz="1600" dirty="0"/>
              <a:t>: water, </a:t>
            </a:r>
            <a:r>
              <a:rPr lang="nl-BE" sz="1600" dirty="0" err="1"/>
              <a:t>ecology</a:t>
            </a:r>
            <a:r>
              <a:rPr lang="nl-BE" sz="1600" dirty="0"/>
              <a:t>, </a:t>
            </a:r>
            <a:r>
              <a:rPr lang="nl-BE" sz="1600" dirty="0" err="1"/>
              <a:t>education</a:t>
            </a:r>
            <a:r>
              <a:rPr lang="nl-BE" sz="1600" dirty="0"/>
              <a:t>…</a:t>
            </a:r>
          </a:p>
          <a:p>
            <a:pPr marL="285750" indent="-285750">
              <a:buFont typeface="Arial" panose="020B0604020202020204" pitchFamily="34" charset="0"/>
              <a:buChar char="•"/>
            </a:pPr>
            <a:endParaRPr lang="nl-BE" sz="1600" dirty="0"/>
          </a:p>
        </p:txBody>
      </p:sp>
      <p:sp>
        <p:nvSpPr>
          <p:cNvPr id="22" name="Tekstvak 21"/>
          <p:cNvSpPr txBox="1"/>
          <p:nvPr/>
        </p:nvSpPr>
        <p:spPr>
          <a:xfrm>
            <a:off x="5598702" y="4075476"/>
            <a:ext cx="3312368" cy="1815882"/>
          </a:xfrm>
          <a:prstGeom prst="rect">
            <a:avLst/>
          </a:prstGeom>
          <a:noFill/>
        </p:spPr>
        <p:txBody>
          <a:bodyPr wrap="square" rtlCol="0">
            <a:spAutoFit/>
          </a:bodyPr>
          <a:lstStyle/>
          <a:p>
            <a:r>
              <a:rPr lang="nl-BE" sz="1600" dirty="0"/>
              <a:t>Support </a:t>
            </a:r>
          </a:p>
          <a:p>
            <a:pPr marL="285750" indent="-285750">
              <a:buFont typeface="Arial" panose="020B0604020202020204" pitchFamily="34" charset="0"/>
              <a:buChar char="•"/>
            </a:pPr>
            <a:r>
              <a:rPr lang="nl-BE" sz="1600" dirty="0"/>
              <a:t>Financial</a:t>
            </a:r>
          </a:p>
          <a:p>
            <a:pPr marL="285750" indent="-285750">
              <a:buFont typeface="Arial" panose="020B0604020202020204" pitchFamily="34" charset="0"/>
              <a:buChar char="•"/>
            </a:pPr>
            <a:r>
              <a:rPr lang="nl-BE" sz="1600" dirty="0" err="1"/>
              <a:t>Logistics</a:t>
            </a:r>
            <a:endParaRPr lang="nl-BE" sz="1600" dirty="0"/>
          </a:p>
          <a:p>
            <a:pPr marL="285750" indent="-285750">
              <a:buFont typeface="Arial" panose="020B0604020202020204" pitchFamily="34" charset="0"/>
              <a:buChar char="•"/>
            </a:pPr>
            <a:r>
              <a:rPr lang="nl-BE" sz="1600" dirty="0"/>
              <a:t>Communication</a:t>
            </a:r>
          </a:p>
          <a:p>
            <a:pPr marL="285750" indent="-285750">
              <a:buFont typeface="Arial" panose="020B0604020202020204" pitchFamily="34" charset="0"/>
              <a:buChar char="•"/>
            </a:pPr>
            <a:r>
              <a:rPr lang="nl-BE" sz="1600" dirty="0"/>
              <a:t>…</a:t>
            </a:r>
          </a:p>
          <a:p>
            <a:endParaRPr lang="nl-BE" sz="1600" dirty="0"/>
          </a:p>
          <a:p>
            <a:pPr marL="285750" indent="-285750">
              <a:buFont typeface="Arial" panose="020B0604020202020204" pitchFamily="34" charset="0"/>
              <a:buChar char="•"/>
            </a:pPr>
            <a:endParaRPr lang="nl-BE" sz="1600" dirty="0"/>
          </a:p>
        </p:txBody>
      </p:sp>
      <p:sp>
        <p:nvSpPr>
          <p:cNvPr id="14" name="Tekstvak 13"/>
          <p:cNvSpPr txBox="1"/>
          <p:nvPr/>
        </p:nvSpPr>
        <p:spPr>
          <a:xfrm>
            <a:off x="158974" y="221739"/>
            <a:ext cx="8964488" cy="830997"/>
          </a:xfrm>
          <a:prstGeom prst="rect">
            <a:avLst/>
          </a:prstGeom>
          <a:noFill/>
        </p:spPr>
        <p:txBody>
          <a:bodyPr wrap="square" rtlCol="0">
            <a:spAutoFit/>
          </a:bodyPr>
          <a:lstStyle/>
          <a:p>
            <a:r>
              <a:rPr lang="nl-BE" sz="2800" b="1" cap="all" dirty="0">
                <a:latin typeface="+mj-lt"/>
                <a:ea typeface="+mj-ea"/>
                <a:cs typeface="+mj-cs"/>
              </a:rPr>
              <a:t>STIEMER </a:t>
            </a:r>
            <a:r>
              <a:rPr lang="nl-BE" sz="2800" b="1" cap="all" dirty="0" err="1">
                <a:latin typeface="+mj-lt"/>
                <a:ea typeface="+mj-ea"/>
                <a:cs typeface="+mj-cs"/>
              </a:rPr>
              <a:t>VALLEy</a:t>
            </a:r>
            <a:r>
              <a:rPr lang="nl-BE" sz="2800" b="1" cap="all" dirty="0">
                <a:latin typeface="+mj-lt"/>
                <a:ea typeface="+mj-ea"/>
                <a:cs typeface="+mj-cs"/>
              </a:rPr>
              <a:t> – </a:t>
            </a:r>
            <a:r>
              <a:rPr lang="nl-BE" sz="2800" b="1" cap="all" dirty="0" err="1">
                <a:latin typeface="+mj-lt"/>
                <a:ea typeface="+mj-ea"/>
                <a:cs typeface="+mj-cs"/>
              </a:rPr>
              <a:t>socio-economic</a:t>
            </a:r>
            <a:r>
              <a:rPr lang="nl-BE" sz="2800" b="1" cap="all" dirty="0">
                <a:latin typeface="+mj-lt"/>
                <a:ea typeface="+mj-ea"/>
                <a:cs typeface="+mj-cs"/>
              </a:rPr>
              <a:t> </a:t>
            </a:r>
            <a:r>
              <a:rPr lang="nl-BE" sz="2800" b="1" cap="all" dirty="0" err="1">
                <a:latin typeface="+mj-lt"/>
                <a:ea typeface="+mj-ea"/>
                <a:cs typeface="+mj-cs"/>
              </a:rPr>
              <a:t>value</a:t>
            </a:r>
            <a:endParaRPr lang="nl-BE" sz="2800" b="1" cap="all" dirty="0">
              <a:latin typeface="+mj-lt"/>
              <a:ea typeface="+mj-ea"/>
              <a:cs typeface="+mj-cs"/>
            </a:endParaRPr>
          </a:p>
          <a:p>
            <a:r>
              <a:rPr lang="nl-BE" sz="2000" cap="all" dirty="0">
                <a:latin typeface="+mj-lt"/>
                <a:ea typeface="+mj-ea"/>
                <a:cs typeface="+mj-cs"/>
              </a:rPr>
              <a:t> </a:t>
            </a:r>
            <a:endParaRPr lang="nl-BE" sz="2800" cap="all" dirty="0">
              <a:latin typeface="+mj-lt"/>
              <a:ea typeface="+mj-ea"/>
              <a:cs typeface="+mj-cs"/>
            </a:endParaRPr>
          </a:p>
        </p:txBody>
      </p:sp>
    </p:spTree>
    <p:extLst>
      <p:ext uri="{BB962C8B-B14F-4D97-AF65-F5344CB8AC3E}">
        <p14:creationId xmlns:p14="http://schemas.microsoft.com/office/powerpoint/2010/main" val="2909992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495049" y="874937"/>
            <a:ext cx="4320480" cy="523220"/>
          </a:xfrm>
          <a:prstGeom prst="rect">
            <a:avLst/>
          </a:prstGeom>
          <a:noFill/>
        </p:spPr>
        <p:txBody>
          <a:bodyPr wrap="square" rtlCol="0">
            <a:spAutoFit/>
          </a:bodyPr>
          <a:lstStyle/>
          <a:p>
            <a:pPr algn="ctr"/>
            <a:r>
              <a:rPr lang="nl-BE" sz="2800" b="1" cap="all" dirty="0">
                <a:latin typeface="+mj-lt"/>
                <a:ea typeface="+mj-ea"/>
                <a:cs typeface="+mj-cs"/>
              </a:rPr>
              <a:t>STIEMER DEALS</a:t>
            </a:r>
          </a:p>
        </p:txBody>
      </p:sp>
      <p:pic>
        <p:nvPicPr>
          <p:cNvPr id="1026" name="Picture 2" descr="V:\Transitie\2016 - Connecting\Content\Dissemination_communications\20190518_Stiemerijs\20190618_article_newspaper_Stiemerij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765767"/>
            <a:ext cx="2027506" cy="300371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ep 3"/>
          <p:cNvGrpSpPr/>
          <p:nvPr/>
        </p:nvGrpSpPr>
        <p:grpSpPr>
          <a:xfrm>
            <a:off x="5724128" y="1556792"/>
            <a:ext cx="2937027" cy="1945549"/>
            <a:chOff x="4860032" y="1556792"/>
            <a:chExt cx="3801123" cy="2400278"/>
          </a:xfrm>
        </p:grpSpPr>
        <p:pic>
          <p:nvPicPr>
            <p:cNvPr id="1028" name="Picture 4" descr="https://www.energyville.be/sites/energyville/files/downloads/2018/logo_energyvil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556792"/>
              <a:ext cx="3801123" cy="175394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860032" y="3310739"/>
              <a:ext cx="3801123" cy="646331"/>
            </a:xfrm>
            <a:prstGeom prst="rect">
              <a:avLst/>
            </a:prstGeom>
            <a:noFill/>
          </p:spPr>
          <p:txBody>
            <a:bodyPr wrap="square" rtlCol="0">
              <a:spAutoFit/>
            </a:bodyPr>
            <a:lstStyle/>
            <a:p>
              <a:r>
                <a:rPr lang="nl-BE" dirty="0"/>
                <a:t>Nature management </a:t>
              </a:r>
              <a:r>
                <a:rPr lang="nl-BE" dirty="0" err="1"/>
                <a:t>by</a:t>
              </a:r>
              <a:r>
                <a:rPr lang="nl-BE" dirty="0"/>
                <a:t> the </a:t>
              </a:r>
              <a:r>
                <a:rPr lang="nl-BE" dirty="0" err="1"/>
                <a:t>staff</a:t>
              </a:r>
              <a:r>
                <a:rPr lang="nl-BE" dirty="0"/>
                <a:t> of </a:t>
              </a:r>
              <a:r>
                <a:rPr lang="nl-BE" dirty="0" err="1"/>
                <a:t>Energyville</a:t>
              </a:r>
              <a:r>
                <a:rPr lang="nl-BE" dirty="0"/>
                <a:t> in the </a:t>
              </a:r>
              <a:r>
                <a:rPr lang="nl-BE" dirty="0" err="1"/>
                <a:t>Stiemervalley</a:t>
              </a:r>
              <a:endParaRPr lang="nl-BE" dirty="0"/>
            </a:p>
          </p:txBody>
        </p:sp>
      </p:grpSp>
      <p:grpSp>
        <p:nvGrpSpPr>
          <p:cNvPr id="6" name="Groep 5"/>
          <p:cNvGrpSpPr/>
          <p:nvPr/>
        </p:nvGrpSpPr>
        <p:grpSpPr>
          <a:xfrm>
            <a:off x="4655290" y="4706871"/>
            <a:ext cx="4155058" cy="1618133"/>
            <a:chOff x="4655290" y="4706871"/>
            <a:chExt cx="4155058" cy="1618133"/>
          </a:xfrm>
        </p:grpSpPr>
        <p:pic>
          <p:nvPicPr>
            <p:cNvPr id="1030" name="Picture 6" descr="Afbeeldingsresultaat voor logo g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5290" y="4740205"/>
              <a:ext cx="3021862" cy="158479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7192642" y="4706871"/>
              <a:ext cx="1617706" cy="923330"/>
            </a:xfrm>
            <a:prstGeom prst="rect">
              <a:avLst/>
            </a:prstGeom>
            <a:noFill/>
          </p:spPr>
          <p:txBody>
            <a:bodyPr wrap="square" rtlCol="0">
              <a:spAutoFit/>
            </a:bodyPr>
            <a:lstStyle/>
            <a:p>
              <a:r>
                <a:rPr lang="nl-BE" dirty="0" err="1"/>
                <a:t>Local</a:t>
              </a:r>
              <a:r>
                <a:rPr lang="nl-BE" dirty="0"/>
                <a:t> radio </a:t>
              </a:r>
              <a:r>
                <a:rPr lang="nl-BE" dirty="0" err="1"/>
                <a:t>brings</a:t>
              </a:r>
              <a:r>
                <a:rPr lang="nl-BE" dirty="0"/>
                <a:t> </a:t>
              </a:r>
              <a:r>
                <a:rPr lang="nl-BE" dirty="0" err="1"/>
                <a:t>Stiemernews</a:t>
              </a:r>
              <a:endParaRPr lang="nl-BE" dirty="0"/>
            </a:p>
          </p:txBody>
        </p:sp>
      </p:grpSp>
      <p:pic>
        <p:nvPicPr>
          <p:cNvPr id="1032" name="Picture 8" descr="Afbeeldingsresultaat voor natuurfotograa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579" r="7365"/>
          <a:stretch/>
        </p:blipFill>
        <p:spPr bwMode="auto">
          <a:xfrm>
            <a:off x="683568" y="4342525"/>
            <a:ext cx="2264228" cy="1652022"/>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2947796" y="4350723"/>
            <a:ext cx="1707493" cy="1200329"/>
          </a:xfrm>
          <a:prstGeom prst="rect">
            <a:avLst/>
          </a:prstGeom>
          <a:noFill/>
        </p:spPr>
        <p:txBody>
          <a:bodyPr wrap="square" rtlCol="0">
            <a:spAutoFit/>
          </a:bodyPr>
          <a:lstStyle/>
          <a:p>
            <a:r>
              <a:rPr lang="nl-BE" dirty="0"/>
              <a:t>Hobby </a:t>
            </a:r>
            <a:r>
              <a:rPr lang="nl-BE" dirty="0" err="1"/>
              <a:t>photographer</a:t>
            </a:r>
            <a:r>
              <a:rPr lang="nl-BE" dirty="0"/>
              <a:t> </a:t>
            </a:r>
            <a:r>
              <a:rPr lang="nl-BE" dirty="0" err="1"/>
              <a:t>makes</a:t>
            </a:r>
            <a:r>
              <a:rPr lang="nl-BE" dirty="0"/>
              <a:t> </a:t>
            </a:r>
            <a:r>
              <a:rPr lang="nl-BE" dirty="0" err="1"/>
              <a:t>Stiemer</a:t>
            </a:r>
            <a:r>
              <a:rPr lang="nl-BE" dirty="0"/>
              <a:t> pictures</a:t>
            </a:r>
          </a:p>
        </p:txBody>
      </p:sp>
    </p:spTree>
    <p:extLst>
      <p:ext uri="{BB962C8B-B14F-4D97-AF65-F5344CB8AC3E}">
        <p14:creationId xmlns:p14="http://schemas.microsoft.com/office/powerpoint/2010/main" val="959962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27383"/>
            <a:ext cx="9144000" cy="6885383"/>
          </a:xfrm>
          <a:prstGeom prst="rect">
            <a:avLst/>
          </a:prstGeom>
          <a:blipFill dpi="0" rotWithShape="1">
            <a:blip r:embed="rId2">
              <a:alphaModFix amt="30000"/>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tel 1"/>
          <p:cNvSpPr txBox="1">
            <a:spLocks/>
          </p:cNvSpPr>
          <p:nvPr/>
        </p:nvSpPr>
        <p:spPr>
          <a:xfrm>
            <a:off x="0" y="692696"/>
            <a:ext cx="9144000" cy="5431532"/>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9600" b="1" cap="all" dirty="0" err="1"/>
              <a:t>Stiemer</a:t>
            </a:r>
            <a:r>
              <a:rPr lang="nl-BE" sz="9600" b="1" cap="all" dirty="0"/>
              <a:t> </a:t>
            </a:r>
            <a:r>
              <a:rPr lang="nl-BE" sz="9600" b="1" cap="all" dirty="0" err="1"/>
              <a:t>valley</a:t>
            </a:r>
            <a:endParaRPr lang="nl-BE" sz="9600" b="1" cap="all" dirty="0"/>
          </a:p>
          <a:p>
            <a:pPr algn="l"/>
            <a:endParaRPr lang="nl-BE" sz="2800" b="1" cap="all" dirty="0"/>
          </a:p>
          <a:p>
            <a:pPr algn="l"/>
            <a:endParaRPr lang="nl-BE" sz="2800" b="1" cap="all" dirty="0"/>
          </a:p>
          <a:p>
            <a:pPr algn="l"/>
            <a:r>
              <a:rPr lang="nl-BE" sz="2800" b="1" cap="all" dirty="0"/>
              <a:t>Development </a:t>
            </a:r>
            <a:r>
              <a:rPr lang="nl-BE" sz="2800" b="1" cap="all" dirty="0" err="1"/>
              <a:t>strategy</a:t>
            </a:r>
            <a:r>
              <a:rPr lang="nl-BE" sz="2800" b="1" cap="all" dirty="0"/>
              <a:t>: PROCES INNOVATION</a:t>
            </a:r>
          </a:p>
        </p:txBody>
      </p:sp>
    </p:spTree>
    <p:extLst>
      <p:ext uri="{BB962C8B-B14F-4D97-AF65-F5344CB8AC3E}">
        <p14:creationId xmlns:p14="http://schemas.microsoft.com/office/powerpoint/2010/main" val="3769877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27383"/>
            <a:ext cx="9144000" cy="6885383"/>
          </a:xfrm>
          <a:prstGeom prst="rect">
            <a:avLst/>
          </a:prstGeom>
          <a:blipFill dpi="0" rotWithShape="1">
            <a:blip r:embed="rId2">
              <a:alphaModFix amt="30000"/>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tel 1"/>
          <p:cNvSpPr txBox="1">
            <a:spLocks/>
          </p:cNvSpPr>
          <p:nvPr/>
        </p:nvSpPr>
        <p:spPr>
          <a:xfrm>
            <a:off x="0" y="692696"/>
            <a:ext cx="9144000" cy="5431532"/>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9600" b="1" cap="all" dirty="0" err="1"/>
              <a:t>Stiemer</a:t>
            </a:r>
            <a:r>
              <a:rPr lang="nl-BE" sz="9600" b="1" cap="all" dirty="0"/>
              <a:t> </a:t>
            </a:r>
            <a:r>
              <a:rPr lang="nl-BE" sz="9600" b="1" cap="all" dirty="0" err="1"/>
              <a:t>valley</a:t>
            </a:r>
            <a:endParaRPr lang="nl-BE" sz="9600" b="1" cap="all" dirty="0"/>
          </a:p>
          <a:p>
            <a:pPr algn="l"/>
            <a:endParaRPr lang="nl-BE" sz="2800" b="1" cap="all" dirty="0"/>
          </a:p>
          <a:p>
            <a:pPr algn="l"/>
            <a:endParaRPr lang="nl-BE" sz="2800" b="1" cap="all" dirty="0"/>
          </a:p>
          <a:p>
            <a:pPr algn="l"/>
            <a:r>
              <a:rPr lang="nl-BE" sz="2800" b="1" cap="all" dirty="0"/>
              <a:t>PART OF CITY DEVELOPMENT STRATEGY</a:t>
            </a:r>
          </a:p>
        </p:txBody>
      </p:sp>
    </p:spTree>
    <p:extLst>
      <p:ext uri="{BB962C8B-B14F-4D97-AF65-F5344CB8AC3E}">
        <p14:creationId xmlns:p14="http://schemas.microsoft.com/office/powerpoint/2010/main" val="4214722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a:spLocks noGrp="1"/>
          </p:cNvSpPr>
          <p:nvPr>
            <p:ph idx="1"/>
          </p:nvPr>
        </p:nvSpPr>
        <p:spPr>
          <a:xfrm>
            <a:off x="490174" y="1372659"/>
            <a:ext cx="8883731" cy="2704413"/>
          </a:xfrm>
        </p:spPr>
        <p:txBody>
          <a:bodyPr>
            <a:noAutofit/>
          </a:bodyPr>
          <a:lstStyle/>
          <a:p>
            <a:r>
              <a:rPr lang="nl-BE" sz="2800" dirty="0"/>
              <a:t>EU H2020 pilote project on</a:t>
            </a:r>
          </a:p>
          <a:p>
            <a:pPr lvl="1"/>
            <a:r>
              <a:rPr lang="nl-BE" dirty="0"/>
              <a:t>Nature </a:t>
            </a:r>
            <a:r>
              <a:rPr lang="nl-BE" dirty="0" err="1"/>
              <a:t>Based</a:t>
            </a:r>
            <a:r>
              <a:rPr lang="nl-BE" dirty="0"/>
              <a:t> </a:t>
            </a:r>
            <a:r>
              <a:rPr lang="nl-BE" dirty="0" err="1"/>
              <a:t>Solutions</a:t>
            </a:r>
            <a:r>
              <a:rPr lang="nl-BE" dirty="0"/>
              <a:t> </a:t>
            </a:r>
          </a:p>
          <a:p>
            <a:pPr lvl="1"/>
            <a:r>
              <a:rPr lang="nl-BE" dirty="0" err="1"/>
              <a:t>Innovative</a:t>
            </a:r>
            <a:r>
              <a:rPr lang="nl-BE" dirty="0"/>
              <a:t> </a:t>
            </a:r>
            <a:r>
              <a:rPr lang="nl-BE" dirty="0" err="1"/>
              <a:t>city</a:t>
            </a:r>
            <a:r>
              <a:rPr lang="nl-BE" dirty="0"/>
              <a:t> </a:t>
            </a:r>
            <a:r>
              <a:rPr lang="nl-BE" dirty="0" err="1"/>
              <a:t>development</a:t>
            </a:r>
            <a:endParaRPr lang="nl-BE" dirty="0"/>
          </a:p>
          <a:p>
            <a:pPr lvl="1"/>
            <a:endParaRPr lang="nl-BE" dirty="0"/>
          </a:p>
          <a:p>
            <a:r>
              <a:rPr lang="nl-BE" sz="2800" dirty="0" err="1"/>
              <a:t>Stiemervalley</a:t>
            </a:r>
            <a:r>
              <a:rPr lang="nl-BE" sz="2800" dirty="0"/>
              <a:t> = Nature Base Solution </a:t>
            </a:r>
            <a:r>
              <a:rPr lang="nl-BE" sz="2800" dirty="0" err="1"/>
              <a:t>demonstrator</a:t>
            </a:r>
            <a:endParaRPr lang="nl-BE" sz="2800" dirty="0"/>
          </a:p>
          <a:p>
            <a:endParaRPr lang="nl-BE" sz="3600" dirty="0"/>
          </a:p>
          <a:p>
            <a:endParaRPr lang="nl-BE" sz="3600" dirty="0"/>
          </a:p>
          <a:p>
            <a:pPr marL="457200" lvl="1" indent="0">
              <a:buNone/>
            </a:pPr>
            <a:endParaRPr lang="nl-BE" sz="3200" dirty="0"/>
          </a:p>
          <a:p>
            <a:pPr lvl="1"/>
            <a:endParaRPr lang="nl-BE" sz="3200" dirty="0"/>
          </a:p>
        </p:txBody>
      </p:sp>
      <p:pic>
        <p:nvPicPr>
          <p:cNvPr id="5"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404664"/>
            <a:ext cx="1656184" cy="1129921"/>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251520" y="404664"/>
            <a:ext cx="8964488" cy="523220"/>
          </a:xfrm>
          <a:prstGeom prst="rect">
            <a:avLst/>
          </a:prstGeom>
          <a:noFill/>
        </p:spPr>
        <p:txBody>
          <a:bodyPr wrap="square" rtlCol="0">
            <a:spAutoFit/>
          </a:bodyPr>
          <a:lstStyle/>
          <a:p>
            <a:r>
              <a:rPr lang="nl-BE" sz="2800" b="1" cap="all" dirty="0">
                <a:latin typeface="+mj-lt"/>
                <a:ea typeface="+mj-ea"/>
                <a:cs typeface="+mj-cs"/>
              </a:rPr>
              <a:t>Eu CONNECTING NATURE</a:t>
            </a:r>
          </a:p>
        </p:txBody>
      </p:sp>
      <p:grpSp>
        <p:nvGrpSpPr>
          <p:cNvPr id="14" name="Grouper 1"/>
          <p:cNvGrpSpPr/>
          <p:nvPr/>
        </p:nvGrpSpPr>
        <p:grpSpPr>
          <a:xfrm>
            <a:off x="5076195" y="6198597"/>
            <a:ext cx="4099850" cy="614779"/>
            <a:chOff x="7718691" y="5869480"/>
            <a:chExt cx="4909025" cy="736115"/>
          </a:xfrm>
        </p:grpSpPr>
        <p:sp>
          <p:nvSpPr>
            <p:cNvPr id="15" name="Rectangle 11"/>
            <p:cNvSpPr/>
            <p:nvPr/>
          </p:nvSpPr>
          <p:spPr>
            <a:xfrm>
              <a:off x="7729146" y="5869480"/>
              <a:ext cx="4646976" cy="736115"/>
            </a:xfrm>
            <a:prstGeom prst="rect">
              <a:avLst/>
            </a:prstGeom>
            <a:solidFill>
              <a:srgbClr val="89A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400" dirty="0"/>
            </a:p>
          </p:txBody>
        </p:sp>
        <p:sp>
          <p:nvSpPr>
            <p:cNvPr id="16" name="ZoneTexte 10"/>
            <p:cNvSpPr txBox="1"/>
            <p:nvPr/>
          </p:nvSpPr>
          <p:spPr>
            <a:xfrm>
              <a:off x="8848193" y="5899425"/>
              <a:ext cx="3779523" cy="663340"/>
            </a:xfrm>
            <a:prstGeom prst="rect">
              <a:avLst/>
            </a:prstGeom>
            <a:noFill/>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chemeClr val="bg1"/>
                  </a:solidFill>
                </a:rPr>
                <a:t>This </a:t>
              </a:r>
              <a:r>
                <a:rPr lang="fr-FR" sz="1000" dirty="0" err="1">
                  <a:solidFill>
                    <a:schemeClr val="bg1"/>
                  </a:solidFill>
                </a:rPr>
                <a:t>project</a:t>
              </a:r>
              <a:r>
                <a:rPr lang="fr-FR" sz="1000" dirty="0">
                  <a:solidFill>
                    <a:schemeClr val="bg1"/>
                  </a:solidFill>
                </a:rPr>
                <a:t> has </a:t>
              </a:r>
              <a:r>
                <a:rPr lang="fr-FR" sz="1000" dirty="0" err="1">
                  <a:solidFill>
                    <a:schemeClr val="bg1"/>
                  </a:solidFill>
                </a:rPr>
                <a:t>received</a:t>
              </a:r>
              <a:r>
                <a:rPr lang="fr-FR" sz="1000" dirty="0">
                  <a:solidFill>
                    <a:schemeClr val="bg1"/>
                  </a:solidFill>
                </a:rPr>
                <a:t> </a:t>
              </a:r>
              <a:r>
                <a:rPr lang="fr-FR" sz="1000" dirty="0" err="1">
                  <a:solidFill>
                    <a:schemeClr val="bg1"/>
                  </a:solidFill>
                </a:rPr>
                <a:t>funding</a:t>
              </a:r>
              <a:r>
                <a:rPr lang="fr-FR" sz="1000" dirty="0">
                  <a:solidFill>
                    <a:schemeClr val="bg1"/>
                  </a:solidFill>
                </a:rPr>
                <a:t> </a:t>
              </a:r>
              <a:r>
                <a:rPr lang="fr-FR" sz="1000" dirty="0" err="1">
                  <a:solidFill>
                    <a:schemeClr val="bg1"/>
                  </a:solidFill>
                </a:rPr>
                <a:t>from</a:t>
              </a:r>
              <a:r>
                <a:rPr lang="fr-FR" sz="1000" dirty="0">
                  <a:solidFill>
                    <a:schemeClr val="bg1"/>
                  </a:solidFill>
                </a:rPr>
                <a:t> the </a:t>
              </a:r>
              <a:r>
                <a:rPr lang="fr-FR" sz="1000" dirty="0" err="1">
                  <a:solidFill>
                    <a:schemeClr val="bg1"/>
                  </a:solidFill>
                </a:rPr>
                <a:t>European</a:t>
              </a:r>
              <a:r>
                <a:rPr lang="fr-FR" sz="1000" dirty="0">
                  <a:solidFill>
                    <a:schemeClr val="bg1"/>
                  </a:solidFill>
                </a:rPr>
                <a:t> </a:t>
              </a:r>
              <a:r>
                <a:rPr lang="fr-FR" sz="1000" dirty="0" err="1">
                  <a:solidFill>
                    <a:schemeClr val="bg1"/>
                  </a:solidFill>
                </a:rPr>
                <a:t>Union’s</a:t>
              </a:r>
              <a:r>
                <a:rPr lang="fr-FR" sz="1000" dirty="0">
                  <a:solidFill>
                    <a:schemeClr val="bg1"/>
                  </a:solidFill>
                </a:rPr>
                <a:t> Horizon 2020 </a:t>
              </a:r>
              <a:r>
                <a:rPr lang="fr-FR" sz="1000" dirty="0" err="1">
                  <a:solidFill>
                    <a:schemeClr val="bg1"/>
                  </a:solidFill>
                </a:rPr>
                <a:t>research</a:t>
              </a:r>
              <a:r>
                <a:rPr lang="fr-FR" sz="1000" dirty="0">
                  <a:solidFill>
                    <a:schemeClr val="bg1"/>
                  </a:solidFill>
                </a:rPr>
                <a:t> and innovation programme </a:t>
              </a:r>
              <a:r>
                <a:rPr lang="fr-FR" sz="1000" dirty="0" err="1">
                  <a:solidFill>
                    <a:schemeClr val="bg1"/>
                  </a:solidFill>
                </a:rPr>
                <a:t>under</a:t>
              </a:r>
              <a:r>
                <a:rPr lang="fr-FR" sz="1000" dirty="0">
                  <a:solidFill>
                    <a:schemeClr val="bg1"/>
                  </a:solidFill>
                </a:rPr>
                <a:t> </a:t>
              </a:r>
              <a:r>
                <a:rPr lang="fr-FR" sz="1000" dirty="0" err="1">
                  <a:solidFill>
                    <a:schemeClr val="bg1"/>
                  </a:solidFill>
                </a:rPr>
                <a:t>grant</a:t>
              </a:r>
              <a:r>
                <a:rPr lang="fr-FR" sz="1000" dirty="0">
                  <a:solidFill>
                    <a:schemeClr val="bg1"/>
                  </a:solidFill>
                </a:rPr>
                <a:t> agreement No 730222</a:t>
              </a:r>
            </a:p>
          </p:txBody>
        </p:sp>
        <p:pic>
          <p:nvPicPr>
            <p:cNvPr id="17"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8691" y="5874326"/>
              <a:ext cx="1098827" cy="730980"/>
            </a:xfrm>
            <a:prstGeom prst="rect">
              <a:avLst/>
            </a:prstGeom>
          </p:spPr>
        </p:pic>
      </p:grpSp>
    </p:spTree>
    <p:extLst>
      <p:ext uri="{BB962C8B-B14F-4D97-AF65-F5344CB8AC3E}">
        <p14:creationId xmlns:p14="http://schemas.microsoft.com/office/powerpoint/2010/main" val="3993016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27383"/>
            <a:ext cx="9144000" cy="6885383"/>
          </a:xfrm>
          <a:prstGeom prst="rect">
            <a:avLst/>
          </a:prstGeom>
          <a:blipFill dpi="0" rotWithShape="1">
            <a:blip r:embed="rId2">
              <a:alphaModFix amt="30000"/>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tel 1"/>
          <p:cNvSpPr txBox="1">
            <a:spLocks/>
          </p:cNvSpPr>
          <p:nvPr/>
        </p:nvSpPr>
        <p:spPr>
          <a:xfrm>
            <a:off x="0" y="692696"/>
            <a:ext cx="9144000" cy="5431532"/>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9600" b="1" cap="all" dirty="0" err="1"/>
              <a:t>Stiemer</a:t>
            </a:r>
            <a:r>
              <a:rPr lang="nl-BE" sz="9600" b="1" cap="all" dirty="0"/>
              <a:t> </a:t>
            </a:r>
            <a:r>
              <a:rPr lang="nl-BE" sz="9600" b="1" cap="all" dirty="0" err="1"/>
              <a:t>valley</a:t>
            </a:r>
            <a:endParaRPr lang="nl-BE" sz="9600" b="1" cap="all" dirty="0"/>
          </a:p>
          <a:p>
            <a:pPr algn="l"/>
            <a:endParaRPr lang="nl-BE" sz="2800" b="1" cap="all" dirty="0"/>
          </a:p>
          <a:p>
            <a:pPr algn="l"/>
            <a:endParaRPr lang="nl-BE" sz="2800" b="1" cap="all" dirty="0"/>
          </a:p>
          <a:p>
            <a:pPr algn="l"/>
            <a:r>
              <a:rPr lang="nl-BE" sz="2800" b="1" cap="all" dirty="0" err="1"/>
              <a:t>Future</a:t>
            </a:r>
            <a:endParaRPr lang="nl-BE" sz="2800" b="1" cap="all" dirty="0"/>
          </a:p>
        </p:txBody>
      </p:sp>
    </p:spTree>
    <p:extLst>
      <p:ext uri="{BB962C8B-B14F-4D97-AF65-F5344CB8AC3E}">
        <p14:creationId xmlns:p14="http://schemas.microsoft.com/office/powerpoint/2010/main" val="3004072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r>
              <a:rPr lang="nl-BE" dirty="0" err="1"/>
              <a:t>Spatial</a:t>
            </a:r>
            <a:r>
              <a:rPr lang="nl-BE" dirty="0"/>
              <a:t> </a:t>
            </a:r>
            <a:r>
              <a:rPr lang="nl-BE" dirty="0" err="1"/>
              <a:t>transformation</a:t>
            </a:r>
            <a:r>
              <a:rPr lang="nl-BE" dirty="0"/>
              <a:t>: 2020 - ????</a:t>
            </a:r>
          </a:p>
          <a:p>
            <a:pPr lvl="1"/>
            <a:r>
              <a:rPr lang="nl-BE" dirty="0" err="1"/>
              <a:t>Develop</a:t>
            </a:r>
            <a:r>
              <a:rPr lang="nl-BE" dirty="0"/>
              <a:t> </a:t>
            </a:r>
            <a:r>
              <a:rPr lang="nl-BE" dirty="0" err="1"/>
              <a:t>valley</a:t>
            </a:r>
            <a:r>
              <a:rPr lang="nl-BE" dirty="0"/>
              <a:t> route</a:t>
            </a:r>
          </a:p>
          <a:p>
            <a:pPr lvl="1"/>
            <a:r>
              <a:rPr lang="nl-BE" dirty="0"/>
              <a:t>Test </a:t>
            </a:r>
            <a:r>
              <a:rPr lang="nl-BE" dirty="0" err="1"/>
              <a:t>and</a:t>
            </a:r>
            <a:r>
              <a:rPr lang="nl-BE" dirty="0"/>
              <a:t> </a:t>
            </a:r>
            <a:r>
              <a:rPr lang="nl-BE" dirty="0" err="1"/>
              <a:t>demonstrate</a:t>
            </a:r>
            <a:r>
              <a:rPr lang="nl-BE" dirty="0"/>
              <a:t> 4 </a:t>
            </a:r>
            <a:r>
              <a:rPr lang="nl-BE" dirty="0" err="1"/>
              <a:t>strategies</a:t>
            </a:r>
            <a:r>
              <a:rPr lang="nl-BE" dirty="0"/>
              <a:t> in 2 </a:t>
            </a:r>
            <a:r>
              <a:rPr lang="nl-BE" dirty="0" err="1"/>
              <a:t>areas</a:t>
            </a:r>
            <a:r>
              <a:rPr lang="nl-BE" dirty="0"/>
              <a:t> </a:t>
            </a:r>
          </a:p>
          <a:p>
            <a:pPr lvl="1"/>
            <a:r>
              <a:rPr lang="nl-BE" dirty="0"/>
              <a:t>Experiment </a:t>
            </a:r>
            <a:r>
              <a:rPr lang="nl-BE" dirty="0" err="1"/>
              <a:t>with</a:t>
            </a:r>
            <a:r>
              <a:rPr lang="nl-BE" dirty="0"/>
              <a:t> </a:t>
            </a:r>
            <a:r>
              <a:rPr lang="nl-BE" dirty="0" err="1"/>
              <a:t>Sustainale</a:t>
            </a:r>
            <a:r>
              <a:rPr lang="nl-BE" dirty="0"/>
              <a:t> Urban Drainage Systems </a:t>
            </a:r>
          </a:p>
          <a:p>
            <a:r>
              <a:rPr lang="nl-BE" dirty="0" err="1"/>
              <a:t>Upscale</a:t>
            </a:r>
            <a:r>
              <a:rPr lang="nl-BE" dirty="0"/>
              <a:t> </a:t>
            </a:r>
            <a:r>
              <a:rPr lang="nl-BE" dirty="0" err="1"/>
              <a:t>stiemer</a:t>
            </a:r>
            <a:r>
              <a:rPr lang="nl-BE" dirty="0"/>
              <a:t> deals approach</a:t>
            </a:r>
          </a:p>
          <a:p>
            <a:r>
              <a:rPr lang="nl-BE" dirty="0"/>
              <a:t>Look </a:t>
            </a:r>
            <a:r>
              <a:rPr lang="nl-BE" dirty="0" err="1"/>
              <a:t>for</a:t>
            </a:r>
            <a:r>
              <a:rPr lang="nl-BE" dirty="0"/>
              <a:t> new business </a:t>
            </a:r>
            <a:r>
              <a:rPr lang="nl-BE" dirty="0" err="1"/>
              <a:t>models</a:t>
            </a:r>
            <a:r>
              <a:rPr lang="nl-BE" dirty="0"/>
              <a:t> </a:t>
            </a:r>
            <a:r>
              <a:rPr lang="nl-BE" dirty="0" err="1"/>
              <a:t>and</a:t>
            </a:r>
            <a:r>
              <a:rPr lang="nl-BE" dirty="0"/>
              <a:t> </a:t>
            </a:r>
            <a:r>
              <a:rPr lang="nl-BE" dirty="0" err="1"/>
              <a:t>funding</a:t>
            </a:r>
            <a:r>
              <a:rPr lang="nl-BE" dirty="0"/>
              <a:t> </a:t>
            </a:r>
            <a:r>
              <a:rPr lang="nl-BE" dirty="0" err="1"/>
              <a:t>for</a:t>
            </a:r>
            <a:r>
              <a:rPr lang="nl-BE" dirty="0"/>
              <a:t> </a:t>
            </a:r>
            <a:r>
              <a:rPr lang="nl-BE" dirty="0" err="1"/>
              <a:t>implementation</a:t>
            </a:r>
            <a:endParaRPr lang="nl-BE" dirty="0"/>
          </a:p>
          <a:p>
            <a:endParaRPr lang="nl-BE" dirty="0"/>
          </a:p>
          <a:p>
            <a:endParaRPr lang="nl-BE" dirty="0"/>
          </a:p>
        </p:txBody>
      </p:sp>
      <p:sp>
        <p:nvSpPr>
          <p:cNvPr id="4" name="Tekstvak 3"/>
          <p:cNvSpPr txBox="1"/>
          <p:nvPr/>
        </p:nvSpPr>
        <p:spPr>
          <a:xfrm>
            <a:off x="158974" y="476672"/>
            <a:ext cx="8964488" cy="830997"/>
          </a:xfrm>
          <a:prstGeom prst="rect">
            <a:avLst/>
          </a:prstGeom>
          <a:noFill/>
        </p:spPr>
        <p:txBody>
          <a:bodyPr wrap="square" rtlCol="0">
            <a:spAutoFit/>
          </a:bodyPr>
          <a:lstStyle/>
          <a:p>
            <a:r>
              <a:rPr lang="nl-BE" sz="2800" b="1" cap="all" dirty="0" err="1">
                <a:latin typeface="+mj-lt"/>
                <a:ea typeface="+mj-ea"/>
                <a:cs typeface="+mj-cs"/>
              </a:rPr>
              <a:t>Future</a:t>
            </a:r>
            <a:endParaRPr lang="nl-BE" sz="2800" b="1" cap="all" dirty="0">
              <a:latin typeface="+mj-lt"/>
              <a:ea typeface="+mj-ea"/>
              <a:cs typeface="+mj-cs"/>
            </a:endParaRPr>
          </a:p>
          <a:p>
            <a:r>
              <a:rPr lang="nl-BE" sz="2000" cap="all" dirty="0">
                <a:latin typeface="+mj-lt"/>
                <a:ea typeface="+mj-ea"/>
                <a:cs typeface="+mj-cs"/>
              </a:rPr>
              <a:t> </a:t>
            </a:r>
            <a:endParaRPr lang="nl-BE" sz="2800" cap="all" dirty="0">
              <a:latin typeface="+mj-lt"/>
              <a:ea typeface="+mj-ea"/>
              <a:cs typeface="+mj-cs"/>
            </a:endParaRPr>
          </a:p>
        </p:txBody>
      </p:sp>
    </p:spTree>
    <p:extLst>
      <p:ext uri="{BB962C8B-B14F-4D97-AF65-F5344CB8AC3E}">
        <p14:creationId xmlns:p14="http://schemas.microsoft.com/office/powerpoint/2010/main" val="45476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gras, tennis, boom&#10;&#10;Beschrijving is gegenereerd met hoge betrouwbaarheid">
            <a:extLst>
              <a:ext uri="{FF2B5EF4-FFF2-40B4-BE49-F238E27FC236}">
                <a16:creationId xmlns:a16="http://schemas.microsoft.com/office/drawing/2014/main" id="{2216A647-6572-4740-9AE6-A8486A65062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6952" r="6952"/>
          <a:stretch>
            <a:fillRect/>
          </a:stretch>
        </p:blipFill>
        <p:spPr/>
      </p:pic>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663" y="296863"/>
            <a:ext cx="900000" cy="1795440"/>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263" y="5823137"/>
            <a:ext cx="942380" cy="792000"/>
          </a:xfrm>
          <a:prstGeom prst="rect">
            <a:avLst/>
          </a:prstGeom>
        </p:spPr>
      </p:pic>
      <p:sp>
        <p:nvSpPr>
          <p:cNvPr id="7" name="Titel 24"/>
          <p:cNvSpPr txBox="1">
            <a:spLocks/>
          </p:cNvSpPr>
          <p:nvPr/>
        </p:nvSpPr>
        <p:spPr>
          <a:xfrm>
            <a:off x="1168554" y="584200"/>
            <a:ext cx="6830227" cy="2844800"/>
          </a:xfrm>
          <a:prstGeom prst="rect">
            <a:avLst/>
          </a:prstGeom>
        </p:spPr>
        <p:txBody>
          <a:bodyPr vert="horz" lIns="0" tIns="0" rIns="0" bIns="0" rtlCol="0" anchor="ctr" anchorCtr="0">
            <a:noAutofit/>
          </a:bodyPr>
          <a:lstStyle>
            <a:lvl1pPr indent="0" algn="l" defTabSz="914400" rtl="0" eaLnBrk="1" latinLnBrk="0" hangingPunct="1">
              <a:lnSpc>
                <a:spcPts val="3800"/>
              </a:lnSpc>
              <a:spcBef>
                <a:spcPts val="0"/>
              </a:spcBef>
              <a:buNone/>
              <a:defRPr sz="3600" b="1" i="0" kern="1200">
                <a:solidFill>
                  <a:schemeClr val="bg1"/>
                </a:solidFill>
                <a:latin typeface="Calibri" panose="020F0502020204030204" pitchFamily="34" charset="0"/>
                <a:ea typeface="+mj-ea"/>
                <a:cs typeface="Calibri" panose="020F0502020204030204" pitchFamily="34" charset="0"/>
              </a:defRPr>
            </a:lvl1pPr>
          </a:lstStyle>
          <a:p>
            <a:br>
              <a:rPr lang="nl-BE" dirty="0"/>
            </a:br>
            <a:endParaRPr lang="nl-BE" dirty="0"/>
          </a:p>
        </p:txBody>
      </p:sp>
      <p:grpSp>
        <p:nvGrpSpPr>
          <p:cNvPr id="17" name="Groep 16">
            <a:extLst>
              <a:ext uri="{FF2B5EF4-FFF2-40B4-BE49-F238E27FC236}">
                <a16:creationId xmlns:a16="http://schemas.microsoft.com/office/drawing/2014/main" id="{AAFE0F68-9A43-486F-9A9E-0E5B10391827}"/>
              </a:ext>
            </a:extLst>
          </p:cNvPr>
          <p:cNvGrpSpPr/>
          <p:nvPr/>
        </p:nvGrpSpPr>
        <p:grpSpPr>
          <a:xfrm>
            <a:off x="1837824" y="5791677"/>
            <a:ext cx="7182851" cy="808594"/>
            <a:chOff x="1837824" y="5791677"/>
            <a:chExt cx="7182851" cy="808594"/>
          </a:xfrm>
        </p:grpSpPr>
        <p:pic>
          <p:nvPicPr>
            <p:cNvPr id="18" name="Afbeelding 17">
              <a:extLst>
                <a:ext uri="{FF2B5EF4-FFF2-40B4-BE49-F238E27FC236}">
                  <a16:creationId xmlns:a16="http://schemas.microsoft.com/office/drawing/2014/main" id="{66A8E9E3-AB56-4A6A-A7FE-D14A23D64B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5373" y="5791677"/>
              <a:ext cx="1205302" cy="808594"/>
            </a:xfrm>
            <a:prstGeom prst="rect">
              <a:avLst/>
            </a:prstGeom>
          </p:spPr>
        </p:pic>
        <p:pic>
          <p:nvPicPr>
            <p:cNvPr id="19" name="Afbeelding 18">
              <a:extLst>
                <a:ext uri="{FF2B5EF4-FFF2-40B4-BE49-F238E27FC236}">
                  <a16:creationId xmlns:a16="http://schemas.microsoft.com/office/drawing/2014/main" id="{5D7CA9C5-8CAB-4E55-994E-E25ACDE64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1561" y="5799404"/>
              <a:ext cx="1466638" cy="793141"/>
            </a:xfrm>
            <a:prstGeom prst="rect">
              <a:avLst/>
            </a:prstGeom>
          </p:spPr>
        </p:pic>
        <p:pic>
          <p:nvPicPr>
            <p:cNvPr id="20" name="Afbeelding 19">
              <a:extLst>
                <a:ext uri="{FF2B5EF4-FFF2-40B4-BE49-F238E27FC236}">
                  <a16:creationId xmlns:a16="http://schemas.microsoft.com/office/drawing/2014/main" id="{23362A34-6120-4DDA-AC27-7F6B5E372E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824" y="5799403"/>
              <a:ext cx="1095690" cy="793142"/>
            </a:xfrm>
            <a:prstGeom prst="rect">
              <a:avLst/>
            </a:prstGeom>
          </p:spPr>
        </p:pic>
        <p:pic>
          <p:nvPicPr>
            <p:cNvPr id="21" name="Picture 2" descr="K:\Stad Algemeen\Logo Stad Genk\Genk logo Q - Donker Blauw.png">
              <a:extLst>
                <a:ext uri="{FF2B5EF4-FFF2-40B4-BE49-F238E27FC236}">
                  <a16:creationId xmlns:a16="http://schemas.microsoft.com/office/drawing/2014/main" id="{413D98BE-E8D6-45EC-84D5-5619AB46072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6246" y="5791677"/>
              <a:ext cx="1741081" cy="8085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0089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53562"/>
            <a:ext cx="9392248" cy="7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p:cNvSpPr txBox="1"/>
          <p:nvPr/>
        </p:nvSpPr>
        <p:spPr>
          <a:xfrm>
            <a:off x="179512" y="476672"/>
            <a:ext cx="4248472" cy="954107"/>
          </a:xfrm>
          <a:prstGeom prst="rect">
            <a:avLst/>
          </a:prstGeom>
          <a:noFill/>
        </p:spPr>
        <p:txBody>
          <a:bodyPr wrap="square" rtlCol="0">
            <a:spAutoFit/>
          </a:bodyPr>
          <a:lstStyle/>
          <a:p>
            <a:r>
              <a:rPr lang="nl-BE" sz="2800" b="1" cap="all" dirty="0">
                <a:latin typeface="+mj-lt"/>
                <a:ea typeface="+mj-ea"/>
                <a:cs typeface="+mj-cs"/>
              </a:rPr>
              <a:t>GENK</a:t>
            </a:r>
          </a:p>
          <a:p>
            <a:r>
              <a:rPr lang="nl-BE" sz="2800" b="1" cap="all" dirty="0">
                <a:latin typeface="+mj-lt"/>
                <a:ea typeface="+mj-ea"/>
                <a:cs typeface="+mj-cs"/>
              </a:rPr>
              <a:t>CITY DRIVERS</a:t>
            </a:r>
          </a:p>
        </p:txBody>
      </p:sp>
    </p:spTree>
    <p:extLst>
      <p:ext uri="{BB962C8B-B14F-4D97-AF65-F5344CB8AC3E}">
        <p14:creationId xmlns:p14="http://schemas.microsoft.com/office/powerpoint/2010/main" val="190405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k.be\Genk\RuimtelijkeOrdening\a_STRATEGISCHE STADSPROJECTEN\2 - Projecten\Rasterstad\beelden\beelden\GRC 20130820 LANDSCAPE vision CONNECTORS (KPH)-04.jpg"/>
          <p:cNvPicPr>
            <a:picLocks noChangeAspect="1" noChangeArrowheads="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267744" y="-18256"/>
            <a:ext cx="6876256" cy="6876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744" r="18892" b="15266"/>
          <a:stretch/>
        </p:blipFill>
        <p:spPr bwMode="auto">
          <a:xfrm>
            <a:off x="343640" y="4293096"/>
            <a:ext cx="1759976" cy="2364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179512" y="476672"/>
            <a:ext cx="2088232" cy="2646878"/>
          </a:xfrm>
          <a:prstGeom prst="rect">
            <a:avLst/>
          </a:prstGeom>
          <a:noFill/>
        </p:spPr>
        <p:txBody>
          <a:bodyPr wrap="square" rtlCol="0">
            <a:spAutoFit/>
          </a:bodyPr>
          <a:lstStyle/>
          <a:p>
            <a:r>
              <a:rPr lang="nl-BE" sz="2800" b="1" cap="all" dirty="0">
                <a:latin typeface="+mj-lt"/>
                <a:ea typeface="+mj-ea"/>
                <a:cs typeface="+mj-cs"/>
              </a:rPr>
              <a:t>GENK</a:t>
            </a:r>
          </a:p>
          <a:p>
            <a:r>
              <a:rPr lang="nl-BE" sz="2800" b="1" cap="all" dirty="0">
                <a:latin typeface="+mj-lt"/>
                <a:ea typeface="+mj-ea"/>
                <a:cs typeface="+mj-cs"/>
              </a:rPr>
              <a:t>NETWORK CITY</a:t>
            </a:r>
          </a:p>
          <a:p>
            <a:endParaRPr lang="nl-BE" sz="2800" b="1" cap="all" dirty="0">
              <a:latin typeface="+mj-lt"/>
              <a:ea typeface="+mj-ea"/>
              <a:cs typeface="+mj-cs"/>
            </a:endParaRPr>
          </a:p>
          <a:p>
            <a:r>
              <a:rPr lang="nl-BE" dirty="0"/>
              <a:t>Green </a:t>
            </a:r>
            <a:r>
              <a:rPr lang="nl-BE" dirty="0" err="1"/>
              <a:t>space</a:t>
            </a:r>
            <a:r>
              <a:rPr lang="nl-BE" dirty="0"/>
              <a:t> as </a:t>
            </a:r>
            <a:r>
              <a:rPr lang="nl-BE" dirty="0" err="1"/>
              <a:t>asset</a:t>
            </a:r>
            <a:r>
              <a:rPr lang="nl-BE" dirty="0"/>
              <a:t> </a:t>
            </a:r>
            <a:r>
              <a:rPr lang="nl-BE" dirty="0" err="1"/>
              <a:t>for</a:t>
            </a:r>
            <a:r>
              <a:rPr lang="nl-BE" dirty="0"/>
              <a:t> a </a:t>
            </a:r>
            <a:r>
              <a:rPr lang="nl-BE" dirty="0" err="1"/>
              <a:t>sustainable</a:t>
            </a:r>
            <a:r>
              <a:rPr lang="nl-BE" dirty="0"/>
              <a:t> </a:t>
            </a:r>
            <a:r>
              <a:rPr lang="nl-BE" dirty="0" err="1"/>
              <a:t>city</a:t>
            </a:r>
            <a:endParaRPr lang="nl-BE" sz="2800" b="1" cap="all" dirty="0">
              <a:latin typeface="+mj-lt"/>
              <a:ea typeface="+mj-ea"/>
              <a:cs typeface="+mj-cs"/>
            </a:endParaRPr>
          </a:p>
        </p:txBody>
      </p:sp>
    </p:spTree>
    <p:extLst>
      <p:ext uri="{BB962C8B-B14F-4D97-AF65-F5344CB8AC3E}">
        <p14:creationId xmlns:p14="http://schemas.microsoft.com/office/powerpoint/2010/main" val="31207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p:cNvGrpSpPr/>
          <p:nvPr/>
        </p:nvGrpSpPr>
        <p:grpSpPr>
          <a:xfrm>
            <a:off x="2375936" y="-7720"/>
            <a:ext cx="6876584" cy="6910321"/>
            <a:chOff x="2267744" y="-52321"/>
            <a:chExt cx="6876584" cy="6910321"/>
          </a:xfrm>
        </p:grpSpPr>
        <p:grpSp>
          <p:nvGrpSpPr>
            <p:cNvPr id="2" name="Groep 1"/>
            <p:cNvGrpSpPr/>
            <p:nvPr/>
          </p:nvGrpSpPr>
          <p:grpSpPr>
            <a:xfrm>
              <a:off x="2267744" y="-52321"/>
              <a:ext cx="6876584" cy="6910321"/>
              <a:chOff x="1043608" y="-675456"/>
              <a:chExt cx="6876584" cy="6910321"/>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25" b="-525"/>
              <a:stretch/>
            </p:blipFill>
            <p:spPr bwMode="auto">
              <a:xfrm>
                <a:off x="1043608" y="-675456"/>
                <a:ext cx="6876584" cy="6910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al 7"/>
              <p:cNvSpPr/>
              <p:nvPr/>
            </p:nvSpPr>
            <p:spPr>
              <a:xfrm rot="2738865">
                <a:off x="4182976" y="866419"/>
                <a:ext cx="1126011" cy="2956686"/>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grpSp>
        <p:sp>
          <p:nvSpPr>
            <p:cNvPr id="9" name="Ovaal 8"/>
            <p:cNvSpPr/>
            <p:nvPr/>
          </p:nvSpPr>
          <p:spPr>
            <a:xfrm>
              <a:off x="6844730" y="2179927"/>
              <a:ext cx="576064" cy="288032"/>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al 9"/>
            <p:cNvSpPr/>
            <p:nvPr/>
          </p:nvSpPr>
          <p:spPr>
            <a:xfrm>
              <a:off x="6084168" y="2620359"/>
              <a:ext cx="576064" cy="288032"/>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p:cNvSpPr/>
            <p:nvPr/>
          </p:nvSpPr>
          <p:spPr>
            <a:xfrm>
              <a:off x="5148204" y="2788783"/>
              <a:ext cx="576064" cy="288032"/>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p:cNvSpPr/>
            <p:nvPr/>
          </p:nvSpPr>
          <p:spPr>
            <a:xfrm>
              <a:off x="5394052" y="3645024"/>
              <a:ext cx="834131" cy="288032"/>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19" name="Groep 18"/>
          <p:cNvGrpSpPr/>
          <p:nvPr/>
        </p:nvGrpSpPr>
        <p:grpSpPr>
          <a:xfrm>
            <a:off x="6236" y="3742961"/>
            <a:ext cx="3845684" cy="3129759"/>
            <a:chOff x="6236" y="3297342"/>
            <a:chExt cx="4393238" cy="3575378"/>
          </a:xfrm>
        </p:grpSpPr>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 y="3297342"/>
              <a:ext cx="4393238" cy="35753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Ovaal 17"/>
            <p:cNvSpPr/>
            <p:nvPr/>
          </p:nvSpPr>
          <p:spPr>
            <a:xfrm rot="2738865">
              <a:off x="3094401" y="4798816"/>
              <a:ext cx="552997" cy="2009647"/>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0" name="Tekstvak 19"/>
          <p:cNvSpPr txBox="1"/>
          <p:nvPr/>
        </p:nvSpPr>
        <p:spPr>
          <a:xfrm>
            <a:off x="179512" y="476672"/>
            <a:ext cx="2952328" cy="3447098"/>
          </a:xfrm>
          <a:prstGeom prst="rect">
            <a:avLst/>
          </a:prstGeom>
          <a:noFill/>
        </p:spPr>
        <p:txBody>
          <a:bodyPr wrap="square" rtlCol="0">
            <a:spAutoFit/>
          </a:bodyPr>
          <a:lstStyle/>
          <a:p>
            <a:r>
              <a:rPr lang="nl-BE" sz="2800" b="1" cap="all" dirty="0">
                <a:latin typeface="+mj-lt"/>
                <a:ea typeface="+mj-ea"/>
                <a:cs typeface="+mj-cs"/>
              </a:rPr>
              <a:t>STIEMER </a:t>
            </a:r>
            <a:r>
              <a:rPr lang="nl-BE" sz="2800" b="1" cap="all" dirty="0" err="1">
                <a:latin typeface="+mj-lt"/>
                <a:ea typeface="+mj-ea"/>
                <a:cs typeface="+mj-cs"/>
              </a:rPr>
              <a:t>VALLEy</a:t>
            </a:r>
            <a:endParaRPr lang="nl-BE" sz="2800" b="1" cap="all" dirty="0">
              <a:latin typeface="+mj-lt"/>
              <a:ea typeface="+mj-ea"/>
              <a:cs typeface="+mj-cs"/>
            </a:endParaRPr>
          </a:p>
          <a:p>
            <a:endParaRPr lang="nl-BE" dirty="0"/>
          </a:p>
          <a:p>
            <a:r>
              <a:rPr lang="nl-BE" dirty="0"/>
              <a:t>Strategic connector</a:t>
            </a:r>
          </a:p>
          <a:p>
            <a:r>
              <a:rPr lang="nl-BE" dirty="0" err="1"/>
              <a:t>Local</a:t>
            </a:r>
            <a:r>
              <a:rPr lang="nl-BE" dirty="0"/>
              <a:t> – </a:t>
            </a:r>
            <a:r>
              <a:rPr lang="nl-BE" dirty="0" err="1"/>
              <a:t>regional</a:t>
            </a:r>
            <a:endParaRPr lang="nl-BE" dirty="0"/>
          </a:p>
          <a:p>
            <a:endParaRPr lang="nl-BE" dirty="0"/>
          </a:p>
          <a:p>
            <a:pPr marL="285750" indent="-285750">
              <a:buFont typeface="Arial" panose="020B0604020202020204" pitchFamily="34" charset="0"/>
              <a:buChar char="•"/>
            </a:pPr>
            <a:r>
              <a:rPr lang="nl-BE" dirty="0"/>
              <a:t>Strategic </a:t>
            </a:r>
            <a:r>
              <a:rPr lang="nl-BE" dirty="0" err="1"/>
              <a:t>city</a:t>
            </a:r>
            <a:r>
              <a:rPr lang="nl-BE" dirty="0"/>
              <a:t> sites </a:t>
            </a:r>
          </a:p>
          <a:p>
            <a:pPr marL="285750" indent="-285750">
              <a:buFont typeface="Arial" panose="020B0604020202020204" pitchFamily="34" charset="0"/>
              <a:buChar char="•"/>
            </a:pPr>
            <a:r>
              <a:rPr lang="nl-BE" dirty="0"/>
              <a:t>Nature</a:t>
            </a:r>
          </a:p>
          <a:p>
            <a:pPr marL="285750" indent="-285750">
              <a:buFont typeface="Arial" panose="020B0604020202020204" pitchFamily="34" charset="0"/>
              <a:buChar char="•"/>
            </a:pPr>
            <a:r>
              <a:rPr lang="nl-BE" dirty="0"/>
              <a:t>People</a:t>
            </a:r>
          </a:p>
          <a:p>
            <a:endParaRPr lang="nl-BE" dirty="0"/>
          </a:p>
          <a:p>
            <a:endParaRPr lang="nl-BE" dirty="0"/>
          </a:p>
          <a:p>
            <a:endParaRPr lang="nl-BE" sz="2800" b="1" cap="all" dirty="0">
              <a:latin typeface="+mj-lt"/>
              <a:ea typeface="+mj-ea"/>
              <a:cs typeface="+mj-cs"/>
            </a:endParaRPr>
          </a:p>
        </p:txBody>
      </p:sp>
    </p:spTree>
    <p:extLst>
      <p:ext uri="{BB962C8B-B14F-4D97-AF65-F5344CB8AC3E}">
        <p14:creationId xmlns:p14="http://schemas.microsoft.com/office/powerpoint/2010/main" val="1109384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25" b="-525"/>
          <a:stretch/>
        </p:blipFill>
        <p:spPr bwMode="auto">
          <a:xfrm>
            <a:off x="2375936" y="-7720"/>
            <a:ext cx="6876584" cy="6910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kstvak 19"/>
          <p:cNvSpPr txBox="1"/>
          <p:nvPr/>
        </p:nvSpPr>
        <p:spPr>
          <a:xfrm>
            <a:off x="179512" y="476672"/>
            <a:ext cx="2952328" cy="1785104"/>
          </a:xfrm>
          <a:prstGeom prst="rect">
            <a:avLst/>
          </a:prstGeom>
          <a:noFill/>
        </p:spPr>
        <p:txBody>
          <a:bodyPr wrap="square" rtlCol="0">
            <a:spAutoFit/>
          </a:bodyPr>
          <a:lstStyle/>
          <a:p>
            <a:r>
              <a:rPr lang="nl-BE" sz="2800" b="1" cap="all" dirty="0">
                <a:latin typeface="+mj-lt"/>
                <a:ea typeface="+mj-ea"/>
                <a:cs typeface="+mj-cs"/>
              </a:rPr>
              <a:t>STIEMER </a:t>
            </a:r>
            <a:r>
              <a:rPr lang="nl-BE" sz="2800" b="1" cap="all" dirty="0" err="1">
                <a:latin typeface="+mj-lt"/>
                <a:ea typeface="+mj-ea"/>
                <a:cs typeface="+mj-cs"/>
              </a:rPr>
              <a:t>VALLEy</a:t>
            </a:r>
            <a:endParaRPr lang="nl-BE" sz="2800" b="1" cap="all" dirty="0">
              <a:latin typeface="+mj-lt"/>
              <a:ea typeface="+mj-ea"/>
              <a:cs typeface="+mj-cs"/>
            </a:endParaRPr>
          </a:p>
          <a:p>
            <a:endParaRPr lang="nl-BE" dirty="0"/>
          </a:p>
          <a:p>
            <a:endParaRPr lang="nl-BE" dirty="0"/>
          </a:p>
          <a:p>
            <a:endParaRPr lang="nl-BE" dirty="0"/>
          </a:p>
          <a:p>
            <a:endParaRPr lang="nl-BE" sz="2800" b="1" cap="all" dirty="0">
              <a:latin typeface="+mj-lt"/>
              <a:ea typeface="+mj-ea"/>
              <a:cs typeface="+mj-cs"/>
            </a:endParaRPr>
          </a:p>
        </p:txBody>
      </p:sp>
      <p:sp>
        <p:nvSpPr>
          <p:cNvPr id="14" name="Rechthoek 13"/>
          <p:cNvSpPr/>
          <p:nvPr/>
        </p:nvSpPr>
        <p:spPr>
          <a:xfrm>
            <a:off x="-23986" y="4149080"/>
            <a:ext cx="9276505" cy="268673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nl-BE" sz="2000" dirty="0">
                <a:solidFill>
                  <a:schemeClr val="tx1"/>
                </a:solidFill>
              </a:rPr>
              <a:t>At present: </a:t>
            </a:r>
          </a:p>
          <a:p>
            <a:pPr marL="800100" lvl="1" indent="-342900">
              <a:buFont typeface="Arial" panose="020B0604020202020204" pitchFamily="34" charset="0"/>
              <a:buChar char="•"/>
            </a:pPr>
            <a:r>
              <a:rPr lang="nl-BE" sz="2000" dirty="0" err="1">
                <a:solidFill>
                  <a:schemeClr val="tx1"/>
                </a:solidFill>
              </a:rPr>
              <a:t>hidden</a:t>
            </a:r>
            <a:r>
              <a:rPr lang="nl-BE" sz="2000" dirty="0">
                <a:solidFill>
                  <a:schemeClr val="tx1"/>
                </a:solidFill>
              </a:rPr>
              <a:t> ‘</a:t>
            </a:r>
            <a:r>
              <a:rPr lang="nl-BE" sz="2000" dirty="0" err="1">
                <a:solidFill>
                  <a:schemeClr val="tx1"/>
                </a:solidFill>
              </a:rPr>
              <a:t>backyard</a:t>
            </a:r>
            <a:r>
              <a:rPr lang="nl-BE" sz="2000" dirty="0">
                <a:solidFill>
                  <a:schemeClr val="tx1"/>
                </a:solidFill>
              </a:rPr>
              <a:t>’</a:t>
            </a:r>
          </a:p>
          <a:p>
            <a:pPr marL="800100" lvl="1" indent="-342900">
              <a:buFont typeface="Arial" panose="020B0604020202020204" pitchFamily="34" charset="0"/>
              <a:buChar char="•"/>
            </a:pPr>
            <a:r>
              <a:rPr lang="nl-BE" sz="2000" dirty="0" err="1">
                <a:solidFill>
                  <a:schemeClr val="tx1"/>
                </a:solidFill>
              </a:rPr>
              <a:t>nature</a:t>
            </a:r>
            <a:r>
              <a:rPr lang="nl-BE" sz="2000" dirty="0">
                <a:solidFill>
                  <a:schemeClr val="tx1"/>
                </a:solidFill>
              </a:rPr>
              <a:t> </a:t>
            </a:r>
            <a:r>
              <a:rPr lang="nl-BE" sz="2000" dirty="0" err="1">
                <a:solidFill>
                  <a:schemeClr val="tx1"/>
                </a:solidFill>
              </a:rPr>
              <a:t>conservation</a:t>
            </a:r>
            <a:r>
              <a:rPr lang="nl-BE" sz="2000" dirty="0">
                <a:solidFill>
                  <a:schemeClr val="tx1"/>
                </a:solidFill>
              </a:rPr>
              <a:t> area’s but </a:t>
            </a:r>
            <a:r>
              <a:rPr lang="nl-BE" sz="2000" dirty="0" err="1">
                <a:solidFill>
                  <a:schemeClr val="tx1"/>
                </a:solidFill>
              </a:rPr>
              <a:t>also</a:t>
            </a:r>
            <a:r>
              <a:rPr lang="nl-BE" sz="2000" dirty="0">
                <a:solidFill>
                  <a:schemeClr val="tx1"/>
                </a:solidFill>
              </a:rPr>
              <a:t> open </a:t>
            </a:r>
            <a:r>
              <a:rPr lang="nl-BE" sz="2000" dirty="0" err="1">
                <a:solidFill>
                  <a:schemeClr val="tx1"/>
                </a:solidFill>
              </a:rPr>
              <a:t>sewer</a:t>
            </a:r>
            <a:endParaRPr lang="nl-BE" sz="2000" dirty="0">
              <a:solidFill>
                <a:schemeClr val="tx1"/>
              </a:solidFill>
            </a:endParaRPr>
          </a:p>
          <a:p>
            <a:pPr marL="342900" indent="-342900">
              <a:buFont typeface="Arial" panose="020B0604020202020204" pitchFamily="34" charset="0"/>
              <a:buChar char="•"/>
            </a:pPr>
            <a:r>
              <a:rPr lang="nl-BE" sz="2000" dirty="0">
                <a:solidFill>
                  <a:schemeClr val="tx1"/>
                </a:solidFill>
              </a:rPr>
              <a:t>Great </a:t>
            </a:r>
            <a:r>
              <a:rPr lang="nl-BE" sz="2000" dirty="0" err="1">
                <a:solidFill>
                  <a:schemeClr val="tx1"/>
                </a:solidFill>
              </a:rPr>
              <a:t>potential</a:t>
            </a:r>
            <a:r>
              <a:rPr lang="nl-BE" sz="2000" dirty="0">
                <a:solidFill>
                  <a:schemeClr val="tx1"/>
                </a:solidFill>
              </a:rPr>
              <a:t>:</a:t>
            </a:r>
          </a:p>
          <a:p>
            <a:pPr marL="800100" lvl="1" indent="-342900">
              <a:buFont typeface="Arial" panose="020B0604020202020204" pitchFamily="34" charset="0"/>
              <a:buChar char="•"/>
            </a:pPr>
            <a:r>
              <a:rPr lang="nl-BE" sz="2000" dirty="0">
                <a:solidFill>
                  <a:schemeClr val="tx1"/>
                </a:solidFill>
              </a:rPr>
              <a:t>Strategic </a:t>
            </a:r>
            <a:r>
              <a:rPr lang="nl-BE" sz="2000" dirty="0" err="1">
                <a:solidFill>
                  <a:schemeClr val="tx1"/>
                </a:solidFill>
              </a:rPr>
              <a:t>location</a:t>
            </a:r>
            <a:r>
              <a:rPr lang="nl-BE" sz="2000" dirty="0">
                <a:solidFill>
                  <a:schemeClr val="tx1"/>
                </a:solidFill>
              </a:rPr>
              <a:t> in the </a:t>
            </a:r>
            <a:r>
              <a:rPr lang="nl-BE" sz="2000" dirty="0" err="1">
                <a:solidFill>
                  <a:schemeClr val="tx1"/>
                </a:solidFill>
              </a:rPr>
              <a:t>city</a:t>
            </a:r>
            <a:r>
              <a:rPr lang="nl-BE" sz="2000" dirty="0">
                <a:solidFill>
                  <a:schemeClr val="tx1"/>
                </a:solidFill>
              </a:rPr>
              <a:t>: </a:t>
            </a:r>
            <a:r>
              <a:rPr lang="nl-BE" sz="2000" dirty="0" err="1">
                <a:solidFill>
                  <a:schemeClr val="tx1"/>
                </a:solidFill>
              </a:rPr>
              <a:t>connecting</a:t>
            </a:r>
            <a:r>
              <a:rPr lang="nl-BE" sz="2000" dirty="0">
                <a:solidFill>
                  <a:schemeClr val="tx1"/>
                </a:solidFill>
              </a:rPr>
              <a:t> </a:t>
            </a:r>
            <a:r>
              <a:rPr lang="nl-BE" sz="2000" dirty="0" err="1">
                <a:solidFill>
                  <a:schemeClr val="tx1"/>
                </a:solidFill>
              </a:rPr>
              <a:t>neigbourhoods</a:t>
            </a:r>
            <a:r>
              <a:rPr lang="nl-BE" sz="2000" dirty="0">
                <a:solidFill>
                  <a:schemeClr val="tx1"/>
                </a:solidFill>
              </a:rPr>
              <a:t>, sites, </a:t>
            </a:r>
            <a:r>
              <a:rPr lang="nl-BE" sz="2000" dirty="0" err="1">
                <a:solidFill>
                  <a:schemeClr val="tx1"/>
                </a:solidFill>
              </a:rPr>
              <a:t>people</a:t>
            </a:r>
            <a:r>
              <a:rPr lang="nl-BE" sz="2000" dirty="0">
                <a:solidFill>
                  <a:schemeClr val="tx1"/>
                </a:solidFill>
              </a:rPr>
              <a:t>, </a:t>
            </a:r>
            <a:r>
              <a:rPr lang="nl-BE" sz="2000" dirty="0" err="1">
                <a:solidFill>
                  <a:schemeClr val="tx1"/>
                </a:solidFill>
              </a:rPr>
              <a:t>nature</a:t>
            </a:r>
            <a:r>
              <a:rPr lang="nl-BE" sz="2000" dirty="0">
                <a:solidFill>
                  <a:schemeClr val="tx1"/>
                </a:solidFill>
              </a:rPr>
              <a:t>, ...</a:t>
            </a:r>
          </a:p>
          <a:p>
            <a:pPr marL="800100" lvl="1" indent="-342900">
              <a:buFont typeface="Arial" panose="020B0604020202020204" pitchFamily="34" charset="0"/>
              <a:buChar char="•"/>
            </a:pPr>
            <a:r>
              <a:rPr lang="nl-BE" sz="2000" dirty="0">
                <a:solidFill>
                  <a:schemeClr val="tx1"/>
                </a:solidFill>
              </a:rPr>
              <a:t>Blue-green </a:t>
            </a:r>
            <a:r>
              <a:rPr lang="nl-BE" sz="2000" dirty="0" err="1">
                <a:solidFill>
                  <a:schemeClr val="tx1"/>
                </a:solidFill>
              </a:rPr>
              <a:t>infrastructure</a:t>
            </a:r>
            <a:r>
              <a:rPr lang="nl-BE" sz="2000" dirty="0">
                <a:solidFill>
                  <a:schemeClr val="tx1"/>
                </a:solidFill>
              </a:rPr>
              <a:t> </a:t>
            </a:r>
            <a:r>
              <a:rPr lang="nl-BE" sz="2000" dirty="0" err="1">
                <a:solidFill>
                  <a:schemeClr val="tx1"/>
                </a:solidFill>
              </a:rPr>
              <a:t>with</a:t>
            </a:r>
            <a:r>
              <a:rPr lang="nl-BE" sz="2000" dirty="0">
                <a:solidFill>
                  <a:schemeClr val="tx1"/>
                </a:solidFill>
              </a:rPr>
              <a:t> </a:t>
            </a:r>
            <a:r>
              <a:rPr lang="nl-BE" sz="2000" dirty="0" err="1">
                <a:solidFill>
                  <a:schemeClr val="tx1"/>
                </a:solidFill>
              </a:rPr>
              <a:t>potential</a:t>
            </a:r>
            <a:r>
              <a:rPr lang="nl-BE" sz="2000" dirty="0">
                <a:solidFill>
                  <a:schemeClr val="tx1"/>
                </a:solidFill>
              </a:rPr>
              <a:t> </a:t>
            </a:r>
            <a:r>
              <a:rPr lang="nl-BE" sz="2000" dirty="0" err="1">
                <a:solidFill>
                  <a:schemeClr val="tx1"/>
                </a:solidFill>
              </a:rPr>
              <a:t>for</a:t>
            </a:r>
            <a:r>
              <a:rPr lang="nl-BE" sz="2000" dirty="0">
                <a:solidFill>
                  <a:schemeClr val="tx1"/>
                </a:solidFill>
              </a:rPr>
              <a:t> </a:t>
            </a:r>
            <a:r>
              <a:rPr lang="nl-BE" sz="2000" dirty="0" err="1">
                <a:solidFill>
                  <a:schemeClr val="tx1"/>
                </a:solidFill>
              </a:rPr>
              <a:t>recreation</a:t>
            </a:r>
            <a:r>
              <a:rPr lang="nl-BE" sz="2000" dirty="0">
                <a:solidFill>
                  <a:schemeClr val="tx1"/>
                </a:solidFill>
              </a:rPr>
              <a:t>, </a:t>
            </a:r>
            <a:r>
              <a:rPr lang="nl-BE" sz="2000" dirty="0" err="1">
                <a:solidFill>
                  <a:schemeClr val="tx1"/>
                </a:solidFill>
              </a:rPr>
              <a:t>climate</a:t>
            </a:r>
            <a:r>
              <a:rPr lang="nl-BE" sz="2000" dirty="0">
                <a:solidFill>
                  <a:schemeClr val="tx1"/>
                </a:solidFill>
              </a:rPr>
              <a:t> </a:t>
            </a:r>
            <a:r>
              <a:rPr lang="nl-BE" sz="2000" dirty="0" err="1">
                <a:solidFill>
                  <a:schemeClr val="tx1"/>
                </a:solidFill>
              </a:rPr>
              <a:t>adaptation</a:t>
            </a:r>
            <a:r>
              <a:rPr lang="nl-BE" sz="2000" dirty="0">
                <a:solidFill>
                  <a:schemeClr val="tx1"/>
                </a:solidFill>
              </a:rPr>
              <a:t>, </a:t>
            </a:r>
            <a:r>
              <a:rPr lang="nl-BE" sz="2000" dirty="0" err="1">
                <a:solidFill>
                  <a:schemeClr val="tx1"/>
                </a:solidFill>
              </a:rPr>
              <a:t>sustainable</a:t>
            </a:r>
            <a:r>
              <a:rPr lang="nl-BE" sz="2000" dirty="0">
                <a:solidFill>
                  <a:schemeClr val="tx1"/>
                </a:solidFill>
              </a:rPr>
              <a:t> </a:t>
            </a:r>
            <a:r>
              <a:rPr lang="nl-BE" sz="2000" dirty="0" err="1">
                <a:solidFill>
                  <a:schemeClr val="tx1"/>
                </a:solidFill>
              </a:rPr>
              <a:t>mobility</a:t>
            </a:r>
            <a:r>
              <a:rPr lang="nl-BE" sz="2000" dirty="0">
                <a:solidFill>
                  <a:schemeClr val="tx1"/>
                </a:solidFill>
              </a:rPr>
              <a:t>, ...</a:t>
            </a:r>
          </a:p>
        </p:txBody>
      </p:sp>
    </p:spTree>
    <p:extLst>
      <p:ext uri="{BB962C8B-B14F-4D97-AF65-F5344CB8AC3E}">
        <p14:creationId xmlns:p14="http://schemas.microsoft.com/office/powerpoint/2010/main" val="247469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27383"/>
            <a:ext cx="9144000" cy="6885383"/>
          </a:xfrm>
          <a:prstGeom prst="rect">
            <a:avLst/>
          </a:prstGeom>
          <a:blipFill dpi="0" rotWithShape="1">
            <a:blip r:embed="rId2">
              <a:alphaModFix amt="30000"/>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tel 1"/>
          <p:cNvSpPr txBox="1">
            <a:spLocks/>
          </p:cNvSpPr>
          <p:nvPr/>
        </p:nvSpPr>
        <p:spPr>
          <a:xfrm>
            <a:off x="0" y="692696"/>
            <a:ext cx="9144000" cy="5431532"/>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9600" b="1" cap="all" dirty="0" err="1"/>
              <a:t>Stiemer</a:t>
            </a:r>
            <a:r>
              <a:rPr lang="nl-BE" sz="9600" b="1" cap="all" dirty="0"/>
              <a:t> </a:t>
            </a:r>
            <a:r>
              <a:rPr lang="nl-BE" sz="9600" b="1" cap="all" dirty="0" err="1"/>
              <a:t>valley</a:t>
            </a:r>
            <a:endParaRPr lang="nl-BE" sz="9600" b="1" cap="all" dirty="0"/>
          </a:p>
          <a:p>
            <a:pPr algn="l"/>
            <a:endParaRPr lang="nl-BE" sz="2800" b="1" cap="all" dirty="0"/>
          </a:p>
          <a:p>
            <a:pPr algn="l"/>
            <a:endParaRPr lang="nl-BE" sz="2800" b="1" cap="all" dirty="0"/>
          </a:p>
          <a:p>
            <a:pPr algn="l"/>
            <a:r>
              <a:rPr lang="nl-BE" sz="2800" b="1" cap="all" dirty="0"/>
              <a:t>DEVELOPMENT STRATEGY: </a:t>
            </a:r>
            <a:r>
              <a:rPr lang="nl-BE" sz="2800" b="1" cap="all" dirty="0" err="1"/>
              <a:t>principles</a:t>
            </a:r>
            <a:endParaRPr lang="nl-BE" sz="2800" b="1" cap="all" dirty="0"/>
          </a:p>
        </p:txBody>
      </p:sp>
    </p:spTree>
    <p:extLst>
      <p:ext uri="{BB962C8B-B14F-4D97-AF65-F5344CB8AC3E}">
        <p14:creationId xmlns:p14="http://schemas.microsoft.com/office/powerpoint/2010/main" val="8720471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7b52cae81b6194bd16eadea47d2b42b73440dd"/>
  <p:tag name="PRESGUID" val="b8d87c00-35b4-49e6-a37c-329f34684f34"/>
</p:tagLst>
</file>

<file path=ppt/theme/theme1.xml><?xml version="1.0" encoding="utf-8"?>
<a:theme xmlns:a="http://schemas.openxmlformats.org/drawingml/2006/main" name="VLM+entiteiten">
  <a:themeElements>
    <a:clrScheme name="Vlaamse overheid presentatie">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VLM calibri">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VLM_08052015" id="{9B8228E2-029F-4150-B67C-CE0582FF43B4}" vid="{71E95F42-A297-4AFE-8F3C-6BDC806B330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ct:contentTypeSchema xmlns:ct="http://schemas.microsoft.com/office/2006/metadata/contentType" xmlns:ma="http://schemas.microsoft.com/office/2006/metadata/properties/metaAttributes" ct:_="" ma:_="" ma:contentTypeName="VLMBasisDocument" ma:contentTypeID="0x0101008143CB61005C4B7097E3D6EAB9B737CC00AD7CBDC5A406494CA70B8AA9C9301A3F" ma:contentTypeVersion="39" ma:contentTypeDescription="VLM basis inhoudstype" ma:contentTypeScope="" ma:versionID="d2650354621b0bce454fa8bd9f3a06b8">
  <xsd:schema xmlns:xsd="http://www.w3.org/2001/XMLSchema" xmlns:xs="http://www.w3.org/2001/XMLSchema" xmlns:p="http://schemas.microsoft.com/office/2006/metadata/properties" xmlns:ns2="52a27886-e409-4f58-aea8-31bc2a2f8bea" xmlns:ns3="0d0bb868-079a-4f3c-a5d1-4c5c92fa0c05" targetNamespace="http://schemas.microsoft.com/office/2006/metadata/properties" ma:root="true" ma:fieldsID="e58b89ca2061b434a74ccd524aba22da" ns2:_="" ns3:_="">
    <xsd:import namespace="52a27886-e409-4f58-aea8-31bc2a2f8bea"/>
    <xsd:import namespace="0d0bb868-079a-4f3c-a5d1-4c5c92fa0c05"/>
    <xsd:element name="properties">
      <xsd:complexType>
        <xsd:sequence>
          <xsd:element name="documentManagement">
            <xsd:complexType>
              <xsd:all>
                <xsd:element ref="ns2:TaxKeywordTaxHTField" minOccurs="0"/>
                <xsd:element ref="ns2:TaxCatchAll" minOccurs="0"/>
                <xsd:element ref="ns3:MetadataThema_Note" minOccurs="0"/>
                <xsd:element ref="ns3:MetadataProject_Note" minOccurs="0"/>
                <xsd:element ref="ns3:MetadataDoelgroep_Note" minOccurs="0"/>
                <xsd:element ref="ns2:TaxCatchAllLabel" minOccurs="0"/>
                <xsd:element ref="ns2:_dlc_DocId" minOccurs="0"/>
                <xsd:element ref="ns2:_dlc_DocIdUrl" minOccurs="0"/>
                <xsd:element ref="ns2:_dlc_DocIdPersistId" minOccurs="0"/>
                <xsd:element ref="ns2:DocumentType" minOccurs="0"/>
                <xsd:element ref="ns2:Referentieja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a27886-e409-4f58-aea8-31bc2a2f8bea"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Ondernemingstrefwoorden" ma:fieldId="{23f27201-bee3-471e-b2e7-b64fd8b7ca38}" ma:taxonomyMulti="true" ma:sspId="0c5116a7-fc45-434b-8d6e-256aff411b4d"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6d435f20-d451-49c4-bdbf-a5dc166ee319}" ma:internalName="TaxCatchAll" ma:readOnly="false" ma:showField="CatchAllData" ma:web="0d0bb868-079a-4f3c-a5d1-4c5c92fa0c05">
      <xsd:complexType>
        <xsd:complexContent>
          <xsd:extension base="dms:MultiChoiceLookup">
            <xsd:sequence>
              <xsd:element name="Value" type="dms:Lookup" maxOccurs="unbounded" minOccurs="0" nillable="true"/>
            </xsd:sequence>
          </xsd:extension>
        </xsd:complexContent>
      </xsd:complexType>
    </xsd:element>
    <xsd:element name="TaxCatchAllLabel" ma:index="16" nillable="true" ma:displayName="Taxonomy Catch All Column1" ma:hidden="true" ma:list="{6d435f20-d451-49c4-bdbf-a5dc166ee319}" ma:internalName="TaxCatchAllLabel" ma:readOnly="true" ma:showField="CatchAllDataLabel" ma:web="0d0bb868-079a-4f3c-a5d1-4c5c92fa0c05">
      <xsd:complexType>
        <xsd:complexContent>
          <xsd:extension base="dms:MultiChoiceLookup">
            <xsd:sequence>
              <xsd:element name="Value" type="dms:Lookup" maxOccurs="unbounded" minOccurs="0" nillable="true"/>
            </xsd:sequence>
          </xsd:extension>
        </xsd:complexContent>
      </xsd:complexType>
    </xsd:element>
    <xsd:element name="_dlc_DocId" ma:index="17" nillable="true" ma:displayName="Waarde van de document-id" ma:description="De waarde van de document-id die aan dit item is toegewezen." ma:internalName="_dlc_DocId" ma:readOnly="true">
      <xsd:simpleType>
        <xsd:restriction base="dms:Text"/>
      </xsd:simpleType>
    </xsd:element>
    <xsd:element name="_dlc_DocIdUrl" ma:index="18"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Id blijven behouden" ma:description="Id behouden tijdens toevoegen." ma:hidden="true" ma:internalName="_dlc_DocIdPersistId" ma:readOnly="false">
      <xsd:simpleType>
        <xsd:restriction base="dms:Boolean"/>
      </xsd:simpleType>
    </xsd:element>
    <xsd:element name="DocumentType" ma:index="20" nillable="true" ma:displayName="DocumentType" ma:format="Dropdown" ma:internalName="DocumentType0" ma:readOnly="false">
      <xsd:simpleType>
        <xsd:restriction base="dms:Choice">
          <xsd:enumeration value="VLMBasisdocument"/>
          <xsd:enumeration value="Advies"/>
          <xsd:enumeration value="Afsprakennota - Beleidslijn"/>
          <xsd:enumeration value="Afsprakennota - Handleiding"/>
          <xsd:enumeration value="Afsprakennota - Instructie"/>
          <xsd:enumeration value="Afsprakennota - Richtlijn"/>
          <xsd:enumeration value="Afsprakennota - Vademecum"/>
          <xsd:enumeration value="Akte"/>
          <xsd:enumeration value="Beeldmateriaal"/>
          <xsd:enumeration value="Beleidsdocument - Beleidsopdracht"/>
          <xsd:enumeration value="Beleidsdocument - Beleidsplan"/>
          <xsd:enumeration value="Beleidsdocument - Regeringsbeslissing"/>
          <xsd:enumeration value="Beslissing"/>
          <xsd:enumeration value="Bezwaar"/>
          <xsd:enumeration value="Correspondentie"/>
          <xsd:enumeration value="Financieel Document"/>
          <xsd:enumeration value="Formulier"/>
          <xsd:enumeration value="Kaartmateriaal"/>
          <xsd:enumeration value="Lijst"/>
          <xsd:enumeration value="Nieuwsbericht"/>
          <xsd:enumeration value="Overeenkomst"/>
          <xsd:enumeration value="Overheidsopdracht -  Offerte"/>
          <xsd:enumeration value="Overheidsopdracht - Bestek"/>
          <xsd:enumeration value="Overheidsopdracht - Borgstelling"/>
          <xsd:enumeration value="Overheidsopdracht - Diversen"/>
          <xsd:enumeration value="Overheidsopdracht - Gunningsverslag"/>
          <xsd:enumeration value="Persartikel"/>
          <xsd:enumeration value="Persbericht"/>
          <xsd:enumeration value="Presentatie"/>
          <xsd:enumeration value="Proces-Verbaal"/>
          <xsd:enumeration value="Projectfiche"/>
          <xsd:enumeration value="Publicatie"/>
          <xsd:enumeration value="Rapport"/>
          <xsd:enumeration value="Schema"/>
          <xsd:enumeration value="Sjabloon"/>
          <xsd:enumeration value="Vergaderstuk - Agenda"/>
          <xsd:enumeration value="Vergaderstuk - Mededeling"/>
          <xsd:enumeration value="Vergaderstuk - Nota"/>
          <xsd:enumeration value="Vergaderstuk - Verslag"/>
          <xsd:enumeration value="Vergunning"/>
          <xsd:enumeration value="Wetgeving"/>
        </xsd:restriction>
      </xsd:simpleType>
    </xsd:element>
    <xsd:element name="Referentiejaar" ma:index="21" nillable="true" ma:displayName="Referentiejaar" ma:default="2019" ma:format="Dropdown" ma:internalName="Referentiejaar">
      <xsd:simpleType>
        <xsd:restriction base="dms:Choice">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enumeration value="1994"/>
          <xsd:enumeration value="1993"/>
          <xsd:enumeration value="1992"/>
          <xsd:enumeration value="1991"/>
          <xsd:enumeration value="1990"/>
          <xsd:enumeration value="1980-1989"/>
          <xsd:enumeration value="1970-1979"/>
          <xsd:enumeration value="1960-1969"/>
        </xsd:restriction>
      </xsd:simpleType>
    </xsd:element>
  </xsd:schema>
  <xsd:schema xmlns:xsd="http://www.w3.org/2001/XMLSchema" xmlns:xs="http://www.w3.org/2001/XMLSchema" xmlns:dms="http://schemas.microsoft.com/office/2006/documentManagement/types" xmlns:pc="http://schemas.microsoft.com/office/infopath/2007/PartnerControls" targetNamespace="0d0bb868-079a-4f3c-a5d1-4c5c92fa0c05" elementFormDefault="qualified">
    <xsd:import namespace="http://schemas.microsoft.com/office/2006/documentManagement/types"/>
    <xsd:import namespace="http://schemas.microsoft.com/office/infopath/2007/PartnerControls"/>
    <xsd:element name="MetadataThema_Note" ma:index="13" ma:taxonomy="true" ma:internalName="MetadataThema_Note" ma:taxonomyFieldName="MetadataThema" ma:displayName="Metadata Thema" ma:readOnly="false" ma:default="" ma:fieldId="{74d45c30-94ed-483d-84a2-4e507424c825}" ma:taxonomyMulti="true" ma:sspId="0c5116a7-fc45-434b-8d6e-256aff411b4d" ma:termSetId="91eb6c2e-6a01-43af-915e-3c60149c6abc" ma:anchorId="00000000-0000-0000-0000-000000000000" ma:open="false" ma:isKeyword="false">
      <xsd:complexType>
        <xsd:sequence>
          <xsd:element ref="pc:Terms" minOccurs="0" maxOccurs="1"/>
        </xsd:sequence>
      </xsd:complexType>
    </xsd:element>
    <xsd:element name="MetadataProject_Note" ma:index="14" nillable="true" ma:taxonomy="true" ma:internalName="MetadataProject_Note" ma:taxonomyFieldName="MetadataProject" ma:displayName="Metadata Project" ma:default="" ma:fieldId="{a8722080-02e6-48f1-92b2-e502c8ec7081}" ma:taxonomyMulti="true" ma:sspId="0c5116a7-fc45-434b-8d6e-256aff411b4d" ma:termSetId="a5061696-012e-40f0-a236-af6fbb839a75" ma:anchorId="00000000-0000-0000-0000-000000000000" ma:open="false" ma:isKeyword="false">
      <xsd:complexType>
        <xsd:sequence>
          <xsd:element ref="pc:Terms" minOccurs="0" maxOccurs="1"/>
        </xsd:sequence>
      </xsd:complexType>
    </xsd:element>
    <xsd:element name="MetadataDoelgroep_Note" ma:index="15" nillable="true" ma:displayName="Metadata Doelgroep" ma:hidden="true" ma:internalName="MetadataDoelgroep_Not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52a27886-e409-4f58-aea8-31bc2a2f8bea">VLM2INTRANET-1299858237-693</_dlc_DocId>
    <_dlc_DocIdUrl xmlns="52a27886-e409-4f58-aea8-31bc2a2f8bea">
      <Url>https://intranet.vlm.be/nl/_layouts/15/DocIdRedir.aspx?ID=VLM2INTRANET-1299858237-693</Url>
      <Description>VLM2INTRANET-1299858237-693</Description>
    </_dlc_DocIdUrl>
    <TaxCatchAll xmlns="52a27886-e409-4f58-aea8-31bc2a2f8bea">
      <Value>312</Value>
    </TaxCatchAll>
    <Referentiejaar xmlns="52a27886-e409-4f58-aea8-31bc2a2f8bea">2017</Referentiejaar>
    <_dlc_DocIdPersistId xmlns="52a27886-e409-4f58-aea8-31bc2a2f8bea" xsi:nil="true"/>
    <DocumentType xmlns="52a27886-e409-4f58-aea8-31bc2a2f8bea">VLMBasisdocument</DocumentType>
    <MetadataDoelgroep_Note xmlns="0d0bb868-079a-4f3c-a5d1-4c5c92fa0c05" xsi:nil="true"/>
    <MetadataThema_Note xmlns="0d0bb868-079a-4f3c-a5d1-4c5c92fa0c05">
      <Terms xmlns="http://schemas.microsoft.com/office/infopath/2007/PartnerControls">
        <TermInfo xmlns="http://schemas.microsoft.com/office/infopath/2007/PartnerControls">
          <TermName xmlns="http://schemas.microsoft.com/office/infopath/2007/PartnerControls">VLM-intranet</TermName>
          <TermId xmlns="http://schemas.microsoft.com/office/infopath/2007/PartnerControls">a8f49663-4e45-44ba-b39b-605ac4cb7680</TermId>
        </TermInfo>
      </Terms>
    </MetadataThema_Note>
    <TaxKeywordTaxHTField xmlns="52a27886-e409-4f58-aea8-31bc2a2f8bea">
      <Terms xmlns="http://schemas.microsoft.com/office/infopath/2007/PartnerControls"/>
    </TaxKeywordTaxHTField>
    <MetadataProject_Note xmlns="0d0bb868-079a-4f3c-a5d1-4c5c92fa0c05">
      <Terms xmlns="http://schemas.microsoft.com/office/infopath/2007/PartnerControls"/>
    </MetadataProject_Not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mso-contentType ?>
<SharedContentType xmlns="Microsoft.SharePoint.Taxonomy.ContentTypeSync" SourceId="0c5116a7-fc45-434b-8d6e-256aff411b4d" ContentTypeId="0x0101008143CB61005C4B7097E3D6EAB9B737CC" PreviousValue="false"/>
</file>

<file path=customXml/itemProps1.xml><?xml version="1.0" encoding="utf-8"?>
<ds:datastoreItem xmlns:ds="http://schemas.openxmlformats.org/officeDocument/2006/customXml" ds:itemID="{132FF405-4A9B-471C-8FCE-778ADA506711}">
  <ds:schemaRefs>
    <ds:schemaRef ds:uri="http://schemas.microsoft.com/office/2006/metadata/customXsn"/>
  </ds:schemaRefs>
</ds:datastoreItem>
</file>

<file path=customXml/itemProps2.xml><?xml version="1.0" encoding="utf-8"?>
<ds:datastoreItem xmlns:ds="http://schemas.openxmlformats.org/officeDocument/2006/customXml" ds:itemID="{0B73EA02-63A2-41E5-B965-4F488D9158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a27886-e409-4f58-aea8-31bc2a2f8bea"/>
    <ds:schemaRef ds:uri="0d0bb868-079a-4f3c-a5d1-4c5c92fa0c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4DD63A-FF91-485C-8CB1-E9922C1DA6F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d0bb868-079a-4f3c-a5d1-4c5c92fa0c05"/>
    <ds:schemaRef ds:uri="http://purl.org/dc/elements/1.1/"/>
    <ds:schemaRef ds:uri="http://schemas.microsoft.com/office/2006/metadata/properties"/>
    <ds:schemaRef ds:uri="52a27886-e409-4f58-aea8-31bc2a2f8bea"/>
    <ds:schemaRef ds:uri="http://www.w3.org/XML/1998/namespace"/>
    <ds:schemaRef ds:uri="http://purl.org/dc/dcmitype/"/>
  </ds:schemaRefs>
</ds:datastoreItem>
</file>

<file path=customXml/itemProps4.xml><?xml version="1.0" encoding="utf-8"?>
<ds:datastoreItem xmlns:ds="http://schemas.openxmlformats.org/officeDocument/2006/customXml" ds:itemID="{0FBB34BC-B395-4887-B285-C671DCA0344F}">
  <ds:schemaRefs>
    <ds:schemaRef ds:uri="http://schemas.microsoft.com/sharepoint/events"/>
  </ds:schemaRefs>
</ds:datastoreItem>
</file>

<file path=customXml/itemProps5.xml><?xml version="1.0" encoding="utf-8"?>
<ds:datastoreItem xmlns:ds="http://schemas.openxmlformats.org/officeDocument/2006/customXml" ds:itemID="{38C53D5E-0D76-41D2-AC87-652E68031A3E}">
  <ds:schemaRefs>
    <ds:schemaRef ds:uri="http://schemas.microsoft.com/sharepoint/v3/contenttype/forms"/>
  </ds:schemaRefs>
</ds:datastoreItem>
</file>

<file path=customXml/itemProps6.xml><?xml version="1.0" encoding="utf-8"?>
<ds:datastoreItem xmlns:ds="http://schemas.openxmlformats.org/officeDocument/2006/customXml" ds:itemID="{8032CEA8-26F2-4A5D-8202-8FFA09BDA91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Presentation VLM_08052015</Template>
  <TotalTime>1126</TotalTime>
  <Words>2606</Words>
  <Application>Microsoft Office PowerPoint</Application>
  <PresentationFormat>Diavoorstelling (4:3)</PresentationFormat>
  <Paragraphs>328</Paragraphs>
  <Slides>43</Slides>
  <Notes>30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43</vt:i4>
      </vt:variant>
    </vt:vector>
  </HeadingPairs>
  <TitlesOfParts>
    <vt:vector size="49" baseType="lpstr">
      <vt:lpstr>Arial</vt:lpstr>
      <vt:lpstr>Calibri</vt:lpstr>
      <vt:lpstr>Flanders Art Sans Bold</vt:lpstr>
      <vt:lpstr>Flanders Art Sans Medium</vt:lpstr>
      <vt:lpstr>FlandersArtSans-Bold</vt:lpstr>
      <vt:lpstr>VLM+entiteiten</vt:lpstr>
      <vt:lpstr>Green-blue corridors through the city of Genk  </vt:lpstr>
      <vt:lpstr>[Green4Grey - Final conference]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Green4Grey in De Wijers, land of 1001 ponds</vt:lpstr>
      <vt:lpstr>Phased approach in Stiemervalley</vt:lpstr>
      <vt:lpstr>Land development as a supralocal integrated instrument </vt:lpstr>
      <vt:lpstr>Masterplan Stiemer valley </vt:lpstr>
      <vt:lpstr>LIFE &amp; land develoment as catalysts for transition in Stiemervalley</vt:lpstr>
      <vt:lpstr>Schansbroek park</vt:lpstr>
      <vt:lpstr>Schansbroek park</vt:lpstr>
      <vt:lpstr>Schansbroek park</vt:lpstr>
      <vt:lpstr>Schansbroek park </vt:lpstr>
      <vt:lpstr>Schansbroek park</vt:lpstr>
      <vt:lpstr>Schansbroek park</vt:lpstr>
      <vt:lpstr>Slagmolen</vt:lpstr>
      <vt:lpstr>Slagmolen connection with city centre</vt:lpstr>
      <vt:lpstr>Slagmolen Schabeek “flow through” swamp </vt:lpstr>
      <vt:lpstr>Slagmolen</vt:lpstr>
      <vt:lpstr>Dauteweyers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Flemish Land Agency VLM</dc:title>
  <dc:creator>Sigrid Verhaeghe</dc:creator>
  <cp:lastModifiedBy>Karel Stevens</cp:lastModifiedBy>
  <cp:revision>64</cp:revision>
  <cp:lastPrinted>2019-09-16T09:35:43Z</cp:lastPrinted>
  <dcterms:created xsi:type="dcterms:W3CDTF">2017-09-05T13:49:46Z</dcterms:created>
  <dcterms:modified xsi:type="dcterms:W3CDTF">2019-09-24T08:35:35Z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0x0101008143CB61005C4B7097E3D6EAB9B737CC00AD7CBDC5A406494CA70B8AA9C9301A3F</vt:lpwstr>
  </property>
  <property fmtid="{D5CDD505-2E9C-101B-9397-08002B2CF9AE}" pid="3" name="_dlc_DocIdItemGuid">
    <vt:lpwstr>65aa2d5e-6134-4d27-bc90-0c77853c0e33</vt:lpwstr>
  </property>
  <property fmtid="{D5CDD505-2E9C-101B-9397-08002B2CF9AE}" pid="4" name="TaxKeyword">
    <vt:lpwstr/>
  </property>
  <property fmtid="{D5CDD505-2E9C-101B-9397-08002B2CF9AE}" pid="5" name="MetadataThema">
    <vt:lpwstr>312;#VLM-intranet|a8f49663-4e45-44ba-b39b-605ac4cb7680</vt:lpwstr>
  </property>
  <property fmtid="{D5CDD505-2E9C-101B-9397-08002B2CF9AE}" pid="6" name="MetadataProject">
    <vt:lpwstr/>
  </property>
</Properties>
</file>